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6" r:id="rId2"/>
    <p:sldId id="257" r:id="rId3"/>
    <p:sldId id="261" r:id="rId4"/>
    <p:sldId id="262" r:id="rId5"/>
    <p:sldId id="275" r:id="rId6"/>
    <p:sldId id="260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63" r:id="rId17"/>
    <p:sldId id="264" r:id="rId18"/>
    <p:sldId id="270" r:id="rId19"/>
    <p:sldId id="268" r:id="rId20"/>
    <p:sldId id="265" r:id="rId21"/>
    <p:sldId id="283" r:id="rId22"/>
    <p:sldId id="289" r:id="rId23"/>
    <p:sldId id="290" r:id="rId24"/>
    <p:sldId id="291" r:id="rId25"/>
    <p:sldId id="272" r:id="rId26"/>
    <p:sldId id="292" r:id="rId27"/>
    <p:sldId id="293" r:id="rId28"/>
    <p:sldId id="294" r:id="rId29"/>
    <p:sldId id="297" r:id="rId30"/>
    <p:sldId id="258" r:id="rId31"/>
    <p:sldId id="259" r:id="rId32"/>
    <p:sldId id="298" r:id="rId33"/>
    <p:sldId id="299" r:id="rId34"/>
    <p:sldId id="269" r:id="rId35"/>
    <p:sldId id="286" r:id="rId36"/>
    <p:sldId id="273" r:id="rId37"/>
    <p:sldId id="271" r:id="rId38"/>
    <p:sldId id="266" r:id="rId39"/>
    <p:sldId id="267" r:id="rId40"/>
    <p:sldId id="287" r:id="rId41"/>
    <p:sldId id="288" r:id="rId42"/>
    <p:sldId id="295" r:id="rId43"/>
    <p:sldId id="285" r:id="rId44"/>
    <p:sldId id="296" r:id="rId45"/>
  </p:sldIdLst>
  <p:sldSz cx="9144000" cy="5143500" type="screen16x9"/>
  <p:notesSz cx="6858000" cy="9144000"/>
  <p:embeddedFontLst>
    <p:embeddedFont>
      <p:font typeface="Assistant" pitchFamily="2" charset="-79"/>
      <p:regular r:id="rId47"/>
      <p:bold r:id="rId48"/>
    </p:embeddedFont>
    <p:embeddedFont>
      <p:font typeface="Assistant SemiBold" pitchFamily="2" charset="-79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Helvetica Neue Light" panose="02000403000000020004" pitchFamily="2" charset="0"/>
      <p:regular r:id="rId63"/>
      <p:bold r:id="rId64"/>
      <p:italic r:id="rId65"/>
      <p:boldItalic r:id="rId66"/>
    </p:embeddedFont>
    <p:embeddedFont>
      <p:font typeface="Proxima Nova" panose="02000506030000020004" pitchFamily="2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oboto Mono" pitchFamily="49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648"/>
  </p:normalViewPr>
  <p:slideViewPr>
    <p:cSldViewPr snapToGrid="0">
      <p:cViewPr varScale="1">
        <p:scale>
          <a:sx n="162" d="100"/>
          <a:sy n="162" d="100"/>
        </p:scale>
        <p:origin x="4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033376ef1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29033376ef1_0_5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0196154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1001961548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95a31742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f95a317423_1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5a31742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f95a317423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variable inside __init__ specific to object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5a31742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f95a317423_1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5a31742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f95a317423_1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01961548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10019615487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033376ef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033376ef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033376ef1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033376ef1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033376ef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033376ef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033376ef1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033376ef1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033376ef1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9033376ef1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033376ef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9033376ef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95a31742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f95a317423_1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01961548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10019615487_0_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019615487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10019615487_0_4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19615487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10019615487_0_5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033376ef1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033376ef1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019615487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10019615487_0_7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019615487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10019615487_0_7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019615487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g10019615487_0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033376ef1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9033376ef1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c8ee9830e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2cc8ee983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c8ee9830e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g2cc8ee9830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c8ee9830e_0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g2cc8ee9830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e4ba75028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2ce4ba7502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033376ef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033376ef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0d2a497e0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d0d2a497e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033376ef1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033376ef1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033376ef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033376ef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033376ef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033376ef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033376ef1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033376ef1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033376ef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9033376ef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1829683a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f1829683a9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5cb555e1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gd5cb555e18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e86207709_1_7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gce86207709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033376ef1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9033376ef1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0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aa1b8c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d2aa1b8cda_1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44a4a67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f944a4a67a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95a3174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f95a317423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Helvetica Neue"/>
              <a:buAutoNum type="arabicPeriod"/>
            </a:pPr>
            <a:r>
              <a:rPr lang="en-US" sz="1350">
                <a:solidFill>
                  <a:srgbClr val="404040"/>
                </a:solidFill>
                <a:highlight>
                  <a:srgbClr val="FFFFFF"/>
                </a:highlight>
              </a:rPr>
              <a:t>Can you have more than one class in a file?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Helvetica Neue"/>
              <a:buAutoNum type="arabicPeriod"/>
            </a:pPr>
            <a:r>
              <a:rPr lang="en-US" sz="1350">
                <a:solidFill>
                  <a:srgbClr val="404040"/>
                </a:solidFill>
                <a:highlight>
                  <a:srgbClr val="FFFFFF"/>
                </a:highlight>
              </a:rPr>
              <a:t>here it’s a shared variable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Helvetica Neue"/>
              <a:buAutoNum type="arabicPeriod"/>
            </a:pP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95a31742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f95a317423_1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US" sz="1350">
                <a:solidFill>
                  <a:srgbClr val="404040"/>
                </a:solidFill>
                <a:highlight>
                  <a:srgbClr val="FFFFFF"/>
                </a:highlight>
              </a:rPr>
              <a:t>Can multiple objects be created from the same class?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">
  <p:cSld name="Title &amp; Photo Alt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 b="32490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copy">
  <p:cSld name="Title - Top cop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04775" y="104775"/>
            <a:ext cx="8934300" cy="4933800"/>
          </a:xfrm>
          <a:prstGeom prst="rect">
            <a:avLst/>
          </a:prstGeom>
          <a:noFill/>
          <a:ln w="9525" cap="flat" cmpd="sng">
            <a:solidFill>
              <a:srgbClr val="D6D5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3" name="Google Shape;53;p11"/>
          <p:cNvGrpSpPr/>
          <p:nvPr/>
        </p:nvGrpSpPr>
        <p:grpSpPr>
          <a:xfrm>
            <a:off x="8629252" y="157162"/>
            <a:ext cx="358875" cy="479138"/>
            <a:chOff x="-1" y="-1"/>
            <a:chExt cx="957000" cy="1277700"/>
          </a:xfrm>
        </p:grpSpPr>
        <p:sp>
          <p:nvSpPr>
            <p:cNvPr id="54" name="Google Shape;54;p11"/>
            <p:cNvSpPr/>
            <p:nvPr/>
          </p:nvSpPr>
          <p:spPr>
            <a:xfrm>
              <a:off x="-1" y="-1"/>
              <a:ext cx="957000" cy="12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47058"/>
                </a:srgbClr>
              </a:outerShdw>
            </a:effectLst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5" name="Google Shape;55;p11" descr="Grafik 7"/>
            <p:cNvPicPr preferRelativeResize="0"/>
            <p:nvPr/>
          </p:nvPicPr>
          <p:blipFill rotWithShape="1">
            <a:blip r:embed="rId2">
              <a:alphaModFix/>
            </a:blip>
            <a:srcRect b="11063"/>
            <a:stretch/>
          </p:blipFill>
          <p:spPr>
            <a:xfrm>
              <a:off x="78336" y="67812"/>
              <a:ext cx="800498" cy="1142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482793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2">
  <p:cSld name="TITLE_AND_BODY_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4456252" y="4878957"/>
            <a:ext cx="2232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25" tIns="31325" rIns="31325" bIns="313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 descr="Image"/>
          <p:cNvPicPr preferRelativeResize="0"/>
          <p:nvPr/>
        </p:nvPicPr>
        <p:blipFill rotWithShape="1">
          <a:blip r:embed="rId2">
            <a:alphaModFix/>
          </a:blip>
          <a:srcRect b="32490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11081" y="713"/>
            <a:ext cx="9144000" cy="5143500"/>
          </a:xfrm>
          <a:prstGeom prst="rect">
            <a:avLst/>
          </a:prstGeom>
          <a:solidFill>
            <a:srgbClr val="EA5B2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">
  <p:cSld name="Title, Bullets &amp; Phot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DDbrea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 descr="Itstimetocelebra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>
  <p:cSld name="Sec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Image"/>
          <p:cNvPicPr preferRelativeResize="0"/>
          <p:nvPr/>
        </p:nvPicPr>
        <p:blipFill rotWithShape="1">
          <a:blip r:embed="rId2">
            <a:alphaModFix/>
          </a:blip>
          <a:srcRect b="32490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Fact">
  <p:cSld name="Big Fa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2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2"/>
          </p:nvPr>
        </p:nvSpPr>
        <p:spPr>
          <a:xfrm>
            <a:off x="452438" y="3098317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3 Up">
  <p:cSld name="Photo - 3 Up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700" cy="2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3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00" cy="455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200" cy="46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200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_OBJECTS 1">
  <p:cSld name="TITLE_AND_BODY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_AND_BODY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ldNum" idx="12"/>
          </p:nvPr>
        </p:nvSpPr>
        <p:spPr>
          <a:xfrm>
            <a:off x="4456252" y="4878957"/>
            <a:ext cx="2232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25" tIns="31325" rIns="31325" bIns="313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Image"/>
          <p:cNvPicPr preferRelativeResize="0"/>
          <p:nvPr/>
        </p:nvPicPr>
        <p:blipFill rotWithShape="1">
          <a:blip r:embed="rId2">
            <a:alphaModFix/>
          </a:blip>
          <a:srcRect b="32490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 2" type="tx">
  <p:cSld name="Title &amp; Photo Alt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6" descr="Google Shape;53;p14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6689421" y="3868425"/>
            <a:ext cx="2481737" cy="130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6" y="165299"/>
            <a:ext cx="1535797" cy="29142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4459577" y="4402339"/>
            <a:ext cx="22016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DE" smtClean="0"/>
              <a:pPr/>
              <a:t>‹#›</a:t>
            </a:fld>
            <a:endParaRPr lang="en-DE" sz="713"/>
          </a:p>
        </p:txBody>
      </p:sp>
    </p:spTree>
    <p:extLst>
      <p:ext uri="{BB962C8B-B14F-4D97-AF65-F5344CB8AC3E}">
        <p14:creationId xmlns:p14="http://schemas.microsoft.com/office/powerpoint/2010/main" val="404244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_OBJECTS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380986" y="4835859"/>
            <a:ext cx="1344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1_Title &amp; Sub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marL="3200400" lvl="6" indent="-292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marL="3657600" lvl="7" indent="-292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marL="4114800" lvl="8" indent="-292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">
  <p:cSld name="Title &amp; Photo Al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Image"/>
          <p:cNvPicPr preferRelativeResize="0"/>
          <p:nvPr/>
        </p:nvPicPr>
        <p:blipFill rotWithShape="1">
          <a:blip r:embed="rId2">
            <a:alphaModFix/>
          </a:blip>
          <a:srcRect b="32490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Image"/>
          <p:cNvPicPr preferRelativeResize="0"/>
          <p:nvPr/>
        </p:nvPicPr>
        <p:blipFill rotWithShape="1">
          <a:blip r:embed="rId34">
            <a:alphaModFix/>
          </a:blip>
          <a:srcRect b="33942"/>
          <a:stretch/>
        </p:blipFill>
        <p:spPr>
          <a:xfrm>
            <a:off x="3341936" y="1877616"/>
            <a:ext cx="5802019" cy="326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Imag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classes.html#class-and-instance-variabl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p8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wars.com/kata/572bbd7c72a38bd878000a73/train/python" TargetMode="External"/><Relationship Id="rId3" Type="http://schemas.openxmlformats.org/officeDocument/2006/relationships/hyperlink" Target="https://www.codewars.com/kata/513f887e484edf3eb3000001/train/python" TargetMode="External"/><Relationship Id="rId7" Type="http://schemas.openxmlformats.org/officeDocument/2006/relationships/hyperlink" Target="https://www.codewars.com/kata/5981ff1daf72e8747d000091/train/pyth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ewars.com/kata/5a03af9606d5b65ff7000009/train/python" TargetMode="External"/><Relationship Id="rId5" Type="http://schemas.openxmlformats.org/officeDocument/2006/relationships/hyperlink" Target="https://www.codewars.com/kata/55cd4ce59382498cbd000080/train/python" TargetMode="External"/><Relationship Id="rId4" Type="http://schemas.openxmlformats.org/officeDocument/2006/relationships/hyperlink" Target="https://www.codewars.com/kata/55a144eff5124e546400005a/train/python" TargetMode="External"/><Relationship Id="rId9" Type="http://schemas.openxmlformats.org/officeDocument/2006/relationships/hyperlink" Target="https://www.codewars.com/kata/search/python?q=class&amp;r%5B%5D=-6&amp;r%5B%5D=-7&amp;r%5B%5D=-8&amp;beta=false&amp;order_by=popularity%20des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redischool.typeform.com/lessonfeedback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333332" y="313932"/>
            <a:ext cx="6239808" cy="4829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51535" y="3135401"/>
            <a:ext cx="704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5F5F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Hybrid - Spring 2025</a:t>
            </a:r>
            <a:endParaRPr sz="2800" b="0" i="0" u="none" strike="noStrike" cap="none" dirty="0">
              <a:solidFill>
                <a:srgbClr val="5F5F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8" name="Google Shape;148;p33"/>
          <p:cNvGrpSpPr/>
          <p:nvPr/>
        </p:nvGrpSpPr>
        <p:grpSpPr>
          <a:xfrm>
            <a:off x="1370805" y="1036844"/>
            <a:ext cx="2306581" cy="1158407"/>
            <a:chOff x="165" y="0"/>
            <a:chExt cx="6150882" cy="3089085"/>
          </a:xfrm>
        </p:grpSpPr>
        <p:sp>
          <p:nvSpPr>
            <p:cNvPr id="149" name="Google Shape;149;p33"/>
            <p:cNvSpPr/>
            <p:nvPr/>
          </p:nvSpPr>
          <p:spPr>
            <a:xfrm>
              <a:off x="165" y="850731"/>
              <a:ext cx="2983338" cy="2238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99" y="0"/>
                  </a:moveTo>
                  <a:cubicBezTo>
                    <a:pt x="16764" y="0"/>
                    <a:pt x="21600" y="4596"/>
                    <a:pt x="21600" y="10264"/>
                  </a:cubicBezTo>
                  <a:cubicBezTo>
                    <a:pt x="21600" y="13299"/>
                    <a:pt x="20204" y="16014"/>
                    <a:pt x="18000" y="17893"/>
                  </a:cubicBezTo>
                  <a:lnTo>
                    <a:pt x="18767" y="21600"/>
                  </a:lnTo>
                  <a:lnTo>
                    <a:pt x="14830" y="19777"/>
                  </a:lnTo>
                  <a:cubicBezTo>
                    <a:pt x="13584" y="20254"/>
                    <a:pt x="12225" y="20524"/>
                    <a:pt x="10799" y="20524"/>
                  </a:cubicBezTo>
                  <a:cubicBezTo>
                    <a:pt x="4834" y="20524"/>
                    <a:pt x="0" y="15931"/>
                    <a:pt x="0" y="10264"/>
                  </a:cubicBezTo>
                  <a:cubicBezTo>
                    <a:pt x="0" y="4596"/>
                    <a:pt x="4834" y="0"/>
                    <a:pt x="10799" y="0"/>
                  </a:cubicBezTo>
                  <a:close/>
                </a:path>
              </a:pathLst>
            </a:custGeom>
            <a:solidFill>
              <a:srgbClr val="EB5B25">
                <a:alpha val="8000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1901215" y="0"/>
              <a:ext cx="2983284" cy="21129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86" y="0"/>
                  </a:moveTo>
                  <a:cubicBezTo>
                    <a:pt x="1605" y="0"/>
                    <a:pt x="0" y="2266"/>
                    <a:pt x="0" y="5063"/>
                  </a:cubicBezTo>
                  <a:lnTo>
                    <a:pt x="0" y="13328"/>
                  </a:lnTo>
                  <a:cubicBezTo>
                    <a:pt x="0" y="16125"/>
                    <a:pt x="1605" y="18391"/>
                    <a:pt x="3586" y="18391"/>
                  </a:cubicBezTo>
                  <a:lnTo>
                    <a:pt x="10675" y="18391"/>
                  </a:lnTo>
                  <a:lnTo>
                    <a:pt x="11980" y="21600"/>
                  </a:lnTo>
                  <a:lnTo>
                    <a:pt x="13284" y="18391"/>
                  </a:lnTo>
                  <a:lnTo>
                    <a:pt x="18014" y="18391"/>
                  </a:lnTo>
                  <a:cubicBezTo>
                    <a:pt x="19995" y="18391"/>
                    <a:pt x="21600" y="16125"/>
                    <a:pt x="21600" y="13328"/>
                  </a:cubicBezTo>
                  <a:lnTo>
                    <a:pt x="21600" y="5063"/>
                  </a:lnTo>
                  <a:cubicBezTo>
                    <a:pt x="21600" y="2266"/>
                    <a:pt x="19995" y="0"/>
                    <a:pt x="18014" y="0"/>
                  </a:cubicBezTo>
                  <a:lnTo>
                    <a:pt x="3586" y="0"/>
                  </a:lnTo>
                  <a:close/>
                </a:path>
              </a:pathLst>
            </a:custGeom>
            <a:solidFill>
              <a:srgbClr val="58ADC5">
                <a:alpha val="8000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3723747" y="645908"/>
              <a:ext cx="2427300" cy="1663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278"/>
                    <a:pt x="21600" y="9553"/>
                  </a:cubicBezTo>
                  <a:cubicBezTo>
                    <a:pt x="21600" y="14828"/>
                    <a:pt x="16765" y="19101"/>
                    <a:pt x="10800" y="19101"/>
                  </a:cubicBezTo>
                  <a:cubicBezTo>
                    <a:pt x="10287" y="19101"/>
                    <a:pt x="9786" y="19064"/>
                    <a:pt x="9292" y="19003"/>
                  </a:cubicBezTo>
                  <a:lnTo>
                    <a:pt x="6046" y="21600"/>
                  </a:lnTo>
                  <a:lnTo>
                    <a:pt x="5986" y="18096"/>
                  </a:lnTo>
                  <a:cubicBezTo>
                    <a:pt x="2440" y="16530"/>
                    <a:pt x="0" y="13297"/>
                    <a:pt x="0" y="9553"/>
                  </a:cubicBezTo>
                  <a:cubicBezTo>
                    <a:pt x="0" y="4278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09090">
                <a:alpha val="8000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33"/>
          <p:cNvSpPr txBox="1"/>
          <p:nvPr/>
        </p:nvSpPr>
        <p:spPr>
          <a:xfrm>
            <a:off x="1795600" y="2416775"/>
            <a:ext cx="6167100" cy="20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47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" sz="4700" dirty="0">
                <a:solidFill>
                  <a:srgbClr val="434343"/>
                </a:solidFill>
              </a:rPr>
              <a:t>13</a:t>
            </a:r>
            <a:r>
              <a:rPr lang="en" sz="47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7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400" b="1" dirty="0">
                <a:solidFill>
                  <a:srgbClr val="434343"/>
                </a:solidFill>
              </a:rPr>
              <a:t>Object-oriented programming</a:t>
            </a:r>
            <a:endParaRPr lang="ru-NO" sz="2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>
            <a:spLocks noGrp="1"/>
          </p:cNvSpPr>
          <p:nvPr>
            <p:ph type="body" idx="4294967295"/>
          </p:nvPr>
        </p:nvSpPr>
        <p:spPr>
          <a:xfrm>
            <a:off x="513567" y="1587931"/>
            <a:ext cx="7346515" cy="331526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Font typeface="Arial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Attributes “hold data”. When modeling your classes think of them as “properties”. 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	* In OOP jargon they’re also known as variables or properties.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When working with classes, we use the following types of variables: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	* Class Variables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	* Instance Variables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endParaRPr sz="1875" dirty="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sp>
        <p:nvSpPr>
          <p:cNvPr id="265" name="Google Shape;265;p57"/>
          <p:cNvSpPr txBox="1"/>
          <p:nvPr/>
        </p:nvSpPr>
        <p:spPr>
          <a:xfrm>
            <a:off x="1377827" y="615201"/>
            <a:ext cx="7448288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200" b="1" dirty="0">
                <a:solidFill>
                  <a:srgbClr val="EA5B25"/>
                </a:solidFill>
                <a:latin typeface="Assistant"/>
                <a:cs typeface="Assistant"/>
                <a:sym typeface="Proxima Nova"/>
              </a:rPr>
              <a:t>Variables (Attributes or Properties)</a:t>
            </a:r>
            <a:endParaRPr sz="3200" b="1" dirty="0">
              <a:solidFill>
                <a:srgbClr val="EA5B25"/>
              </a:solidFill>
              <a:latin typeface="Assistant"/>
              <a:cs typeface="Assistant"/>
            </a:endParaRPr>
          </a:p>
        </p:txBody>
      </p:sp>
      <p:sp>
        <p:nvSpPr>
          <p:cNvPr id="266" name="Google Shape;266;p57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8"/>
          <p:cNvSpPr txBox="1"/>
          <p:nvPr/>
        </p:nvSpPr>
        <p:spPr>
          <a:xfrm>
            <a:off x="866653" y="622303"/>
            <a:ext cx="6848550" cy="412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1450">
              <a:lnSpc>
                <a:spcPct val="80000"/>
              </a:lnSpc>
            </a:pPr>
            <a:endParaRPr sz="3225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2087933" y="546987"/>
            <a:ext cx="7448288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Attributes</a:t>
            </a:r>
            <a:endParaRPr sz="36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3" name="Google Shape;273;p58"/>
          <p:cNvSpPr txBox="1"/>
          <p:nvPr/>
        </p:nvSpPr>
        <p:spPr>
          <a:xfrm>
            <a:off x="413386" y="3717230"/>
            <a:ext cx="6363563" cy="61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pPr marL="171450">
              <a:lnSpc>
                <a:spcPct val="115000"/>
              </a:lnSpc>
              <a:spcBef>
                <a:spcPts val="1688"/>
              </a:spcBef>
            </a:pPr>
            <a:r>
              <a:rPr lang="en-US" sz="1875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</a:t>
            </a:r>
            <a:r>
              <a:rPr lang="en-US" sz="1875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a data field inside the class.</a:t>
            </a:r>
            <a:endParaRPr sz="1875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58"/>
          <p:cNvSpPr txBox="1"/>
          <p:nvPr/>
        </p:nvSpPr>
        <p:spPr>
          <a:xfrm>
            <a:off x="847856" y="1749047"/>
            <a:ext cx="4658288" cy="76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name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"Marley"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age =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breed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"Golden Retriever"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58"/>
          <p:cNvSpPr/>
          <p:nvPr/>
        </p:nvSpPr>
        <p:spPr>
          <a:xfrm>
            <a:off x="3840169" y="2046553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276" name="Google Shape;276;p58"/>
          <p:cNvSpPr txBox="1"/>
          <p:nvPr/>
        </p:nvSpPr>
        <p:spPr>
          <a:xfrm>
            <a:off x="4678237" y="2021522"/>
            <a:ext cx="1567238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Class Attributes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/>
        </p:nvSpPr>
        <p:spPr>
          <a:xfrm>
            <a:off x="2131774" y="539112"/>
            <a:ext cx="4187607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Instance and self</a:t>
            </a:r>
            <a:endParaRPr sz="36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2" name="Google Shape;282;p59"/>
          <p:cNvSpPr txBox="1"/>
          <p:nvPr/>
        </p:nvSpPr>
        <p:spPr>
          <a:xfrm>
            <a:off x="616941" y="1658522"/>
            <a:ext cx="4062150" cy="206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__(</a:t>
            </a:r>
            <a:r>
              <a:rPr lang="en-US" sz="1125" b="1" dirty="0">
                <a:solidFill>
                  <a:srgbClr val="58ADC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name, age, breed):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b="1" dirty="0" err="1">
                <a:solidFill>
                  <a:srgbClr val="58ADC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.name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name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age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breed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marley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Dog(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"Marley"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"Golden Retriever"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 = Dog(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”Corgi"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endParaRPr sz="1125" dirty="0">
              <a:solidFill>
                <a:srgbClr val="37474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3" name="Google Shape;283;p59"/>
          <p:cNvSpPr/>
          <p:nvPr/>
        </p:nvSpPr>
        <p:spPr>
          <a:xfrm>
            <a:off x="4663500" y="1849978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284" name="Google Shape;284;p59"/>
          <p:cNvSpPr txBox="1"/>
          <p:nvPr/>
        </p:nvSpPr>
        <p:spPr>
          <a:xfrm>
            <a:off x="5501569" y="1824947"/>
            <a:ext cx="3561975" cy="5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Constructor is defined by the __init__()</a:t>
            </a:r>
            <a:b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function + Instance Attributes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59"/>
          <p:cNvSpPr/>
          <p:nvPr/>
        </p:nvSpPr>
        <p:spPr>
          <a:xfrm>
            <a:off x="4679091" y="2697375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286" name="Google Shape;286;p59"/>
          <p:cNvSpPr txBox="1"/>
          <p:nvPr/>
        </p:nvSpPr>
        <p:spPr>
          <a:xfrm>
            <a:off x="5517159" y="2672344"/>
            <a:ext cx="1567238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Instance / Object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528853" y="3357703"/>
            <a:ext cx="8187300" cy="17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388" u="sng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  <a:t>The two use cases of </a:t>
            </a:r>
            <a:r>
              <a:rPr lang="en-US" sz="1388" b="1" u="sng" dirty="0">
                <a:solidFill>
                  <a:srgbClr val="EB5B25"/>
                </a:solidFill>
                <a:latin typeface="Assistant"/>
                <a:ea typeface="Assistant"/>
                <a:cs typeface="Assistant"/>
                <a:sym typeface="Assistant"/>
              </a:rPr>
              <a:t>self</a:t>
            </a:r>
            <a:endParaRPr sz="1388" u="sng" dirty="0">
              <a:solidFill>
                <a:srgbClr val="37474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>
              <a:lnSpc>
                <a:spcPct val="150000"/>
              </a:lnSpc>
            </a:pPr>
            <a:r>
              <a:rPr lang="en-US" sz="1388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  <a:t>Notice that we use the </a:t>
            </a:r>
            <a:r>
              <a:rPr lang="en-US" sz="1388" b="1" dirty="0">
                <a:solidFill>
                  <a:srgbClr val="EB5B25"/>
                </a:solidFill>
                <a:latin typeface="Assistant"/>
                <a:ea typeface="Assistant"/>
                <a:cs typeface="Assistant"/>
                <a:sym typeface="Assistant"/>
              </a:rPr>
              <a:t>self</a:t>
            </a:r>
            <a:r>
              <a:rPr lang="en-US" sz="1388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  <a:t> keyword to specify methods by setting the first parameter to </a:t>
            </a:r>
            <a:r>
              <a:rPr lang="en-US" sz="1388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self</a:t>
            </a:r>
            <a:r>
              <a:rPr lang="en-US" sz="1388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388" dirty="0">
              <a:solidFill>
                <a:srgbClr val="37474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>
              <a:lnSpc>
                <a:spcPct val="150000"/>
              </a:lnSpc>
            </a:pPr>
            <a:endParaRPr sz="1388" dirty="0">
              <a:solidFill>
                <a:srgbClr val="37474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388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self</a:t>
            </a:r>
            <a:r>
              <a:rPr lang="en-US" sz="1388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  <a:t> is also used to refer to attributes and methods owned by the object instance.</a:t>
            </a:r>
            <a:br>
              <a:rPr lang="en-US" sz="1125" dirty="0">
                <a:solidFill>
                  <a:srgbClr val="37474F"/>
                </a:solidFill>
                <a:latin typeface="Assistant"/>
                <a:ea typeface="Assistant"/>
                <a:cs typeface="Assistant"/>
                <a:sym typeface="Assistant"/>
              </a:rPr>
            </a:br>
            <a:endParaRPr sz="525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/>
        </p:nvSpPr>
        <p:spPr>
          <a:xfrm>
            <a:off x="2263297" y="643750"/>
            <a:ext cx="7448288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Methods</a:t>
            </a:r>
            <a:endParaRPr sz="36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94" name="Google Shape;294;p60"/>
          <p:cNvSpPr txBox="1"/>
          <p:nvPr/>
        </p:nvSpPr>
        <p:spPr>
          <a:xfrm>
            <a:off x="866653" y="1423371"/>
            <a:ext cx="3826463" cy="223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__(self, name, age, breed):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self.name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name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age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breed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bark(self):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1125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wuff-wuff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 = Dog(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"Pug"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benny.bark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en-US" sz="1125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prints "</a:t>
            </a:r>
            <a:r>
              <a:rPr lang="en-US" sz="1125" dirty="0" err="1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wuff-wuff</a:t>
            </a:r>
            <a:r>
              <a:rPr lang="en-US" sz="1125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25" dirty="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60"/>
          <p:cNvSpPr/>
          <p:nvPr/>
        </p:nvSpPr>
        <p:spPr>
          <a:xfrm>
            <a:off x="3785841" y="2427143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296" name="Google Shape;296;p60"/>
          <p:cNvSpPr txBox="1"/>
          <p:nvPr/>
        </p:nvSpPr>
        <p:spPr>
          <a:xfrm>
            <a:off x="4623909" y="2402111"/>
            <a:ext cx="1631363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60"/>
          <p:cNvSpPr txBox="1"/>
          <p:nvPr/>
        </p:nvSpPr>
        <p:spPr>
          <a:xfrm>
            <a:off x="178598" y="3684514"/>
            <a:ext cx="7375613" cy="95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pPr marL="171450">
              <a:lnSpc>
                <a:spcPct val="115000"/>
              </a:lnSpc>
              <a:spcBef>
                <a:spcPts val="1688"/>
              </a:spcBef>
            </a:pPr>
            <a:r>
              <a:rPr lang="en-US" sz="1875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1875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a function of the class, that can operate on the attributes, changing their values or returning new data depending on them.</a:t>
            </a:r>
            <a:endParaRPr sz="1875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1"/>
          <p:cNvSpPr txBox="1"/>
          <p:nvPr/>
        </p:nvSpPr>
        <p:spPr>
          <a:xfrm>
            <a:off x="866653" y="1517316"/>
            <a:ext cx="6848550" cy="299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1450">
              <a:lnSpc>
                <a:spcPct val="80000"/>
              </a:lnSpc>
            </a:pPr>
            <a:endParaRPr sz="3225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303" name="Google Shape;303;p61"/>
          <p:cNvSpPr txBox="1"/>
          <p:nvPr/>
        </p:nvSpPr>
        <p:spPr>
          <a:xfrm>
            <a:off x="2100459" y="531531"/>
            <a:ext cx="7448288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Methods</a:t>
            </a:r>
            <a:endParaRPr sz="36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4" name="Google Shape;304;p61"/>
          <p:cNvSpPr txBox="1"/>
          <p:nvPr/>
        </p:nvSpPr>
        <p:spPr>
          <a:xfrm>
            <a:off x="847856" y="1426791"/>
            <a:ext cx="6044625" cy="292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__(self, name, age, breed):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self.name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name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age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breed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bark(self):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1125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wuff-wuff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__str__(self):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f"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self.name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years old, 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 = Dog(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"Pug"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benny.bark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en-US" sz="1125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prints "</a:t>
            </a:r>
            <a:r>
              <a:rPr lang="en-US" sz="1125" dirty="0" err="1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wuff-wuff</a:t>
            </a:r>
            <a:r>
              <a:rPr lang="en-US" sz="1125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(benny) </a:t>
            </a:r>
            <a:r>
              <a:rPr lang="en-US" sz="1125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prints "Benny, 2 years old, Pug"</a:t>
            </a:r>
            <a:endParaRPr sz="1125" dirty="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61"/>
          <p:cNvSpPr/>
          <p:nvPr/>
        </p:nvSpPr>
        <p:spPr>
          <a:xfrm>
            <a:off x="3928716" y="2463938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306" name="Google Shape;306;p61"/>
          <p:cNvSpPr txBox="1"/>
          <p:nvPr/>
        </p:nvSpPr>
        <p:spPr>
          <a:xfrm>
            <a:off x="4766784" y="2438906"/>
            <a:ext cx="1631363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61"/>
          <p:cNvSpPr/>
          <p:nvPr/>
        </p:nvSpPr>
        <p:spPr>
          <a:xfrm>
            <a:off x="6543750" y="2978607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308" name="Google Shape;308;p61"/>
          <p:cNvSpPr txBox="1"/>
          <p:nvPr/>
        </p:nvSpPr>
        <p:spPr>
          <a:xfrm>
            <a:off x="7381819" y="2953575"/>
            <a:ext cx="1393988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__str__ method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 txBox="1">
            <a:spLocks noGrp="1"/>
          </p:cNvSpPr>
          <p:nvPr>
            <p:ph type="body" idx="4294967295"/>
          </p:nvPr>
        </p:nvSpPr>
        <p:spPr>
          <a:xfrm>
            <a:off x="465131" y="1313119"/>
            <a:ext cx="7927088" cy="3255075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4700"/>
              <a:buNone/>
            </a:pP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</a:rPr>
              <a:t>To access instance and class variables (attributes), use the dot notation: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34290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763" dirty="0" err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instance_name.attribute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763" dirty="0" err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ClassName.attribute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endParaRPr sz="176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4700"/>
              <a:buNone/>
            </a:pP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</a:rPr>
              <a:t>To “run” or execute a method, just call it as a normal function: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</a:rPr>
              <a:t>      </a:t>
            </a:r>
            <a:r>
              <a:rPr lang="en-US" sz="1763" dirty="0" err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instance_name.method</a:t>
            </a: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763" dirty="0" err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instance_name.method</a:t>
            </a: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(arg1, kwarg1=value)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0">
              <a:lnSpc>
                <a:spcPct val="115000"/>
              </a:lnSpc>
              <a:spcBef>
                <a:spcPts val="525"/>
              </a:spcBef>
              <a:buNone/>
            </a:pPr>
            <a:endParaRPr sz="176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r>
              <a:rPr lang="en-US" sz="1763" dirty="0">
                <a:solidFill>
                  <a:srgbClr val="434343"/>
                </a:solidFill>
                <a:highlight>
                  <a:srgbClr val="FFFFFF"/>
                </a:highlight>
              </a:rPr>
              <a:t>Try it yourself. Create a simple class in an interactive Python session and access its attributes using the above notation.</a:t>
            </a:r>
            <a:endParaRPr sz="1763"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20" name="Google Shape;320;p63"/>
          <p:cNvSpPr txBox="1"/>
          <p:nvPr/>
        </p:nvSpPr>
        <p:spPr>
          <a:xfrm>
            <a:off x="465131" y="598322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Data Access and Method Calling</a:t>
            </a:r>
            <a:endParaRPr sz="3525"/>
          </a:p>
        </p:txBody>
      </p:sp>
      <p:sp>
        <p:nvSpPr>
          <p:cNvPr id="321" name="Google Shape;321;p63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title" idx="4294967295"/>
          </p:nvPr>
        </p:nvSpPr>
        <p:spPr>
          <a:xfrm>
            <a:off x="1987510" y="132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Creating our own class</a:t>
            </a:r>
            <a:endParaRPr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12" y="1010662"/>
            <a:ext cx="3122174" cy="31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 txBox="1"/>
          <p:nvPr/>
        </p:nvSpPr>
        <p:spPr>
          <a:xfrm>
            <a:off x="3231025" y="4438075"/>
            <a:ext cx="53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Class name: </a:t>
            </a: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330500" y="1010650"/>
            <a:ext cx="533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 attributes: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389625" y="1010650"/>
            <a:ext cx="533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Methods: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canVote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isRetired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rename(name)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175" y="932225"/>
            <a:ext cx="51911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1"/>
          <p:cNvSpPr txBox="1">
            <a:spLocks noGrp="1"/>
          </p:cNvSpPr>
          <p:nvPr>
            <p:ph type="title" idx="4294967295"/>
          </p:nvPr>
        </p:nvSpPr>
        <p:spPr>
          <a:xfrm>
            <a:off x="1987510" y="132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Instances of Human</a:t>
            </a:r>
            <a:endParaRPr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2362024" y="4172600"/>
            <a:ext cx="473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Maria       Dima       Oksana   John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   10             12            11            13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>
            <a:spLocks noGrp="1"/>
          </p:cNvSpPr>
          <p:nvPr>
            <p:ph type="title" idx="4294967295"/>
          </p:nvPr>
        </p:nvSpPr>
        <p:spPr>
          <a:xfrm>
            <a:off x="1987510" y="132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Let’s implement our first class!</a:t>
            </a:r>
            <a:endParaRPr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12" y="1010662"/>
            <a:ext cx="3122174" cy="31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7"/>
          <p:cNvSpPr txBox="1"/>
          <p:nvPr/>
        </p:nvSpPr>
        <p:spPr>
          <a:xfrm>
            <a:off x="3231025" y="4438075"/>
            <a:ext cx="53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Class name: </a:t>
            </a: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47"/>
          <p:cNvSpPr txBox="1"/>
          <p:nvPr/>
        </p:nvSpPr>
        <p:spPr>
          <a:xfrm>
            <a:off x="330500" y="1010650"/>
            <a:ext cx="533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Attributes: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47"/>
          <p:cNvSpPr txBox="1"/>
          <p:nvPr/>
        </p:nvSpPr>
        <p:spPr>
          <a:xfrm>
            <a:off x="6389625" y="1010650"/>
            <a:ext cx="533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Methods: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getName()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canVote()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isRetired()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rename()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56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ADC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/>
        </p:nvSpPr>
        <p:spPr>
          <a:xfrm>
            <a:off x="2503950" y="1756157"/>
            <a:ext cx="413610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" sz="47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OOP: Introduction</a:t>
            </a:r>
            <a:endParaRPr sz="47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ADC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/>
        </p:nvSpPr>
        <p:spPr>
          <a:xfrm>
            <a:off x="736025" y="1394250"/>
            <a:ext cx="79143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" sz="4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ABOUT YOUR CLASSES</a:t>
            </a:r>
            <a:br>
              <a:rPr lang="en" sz="4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4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them down</a:t>
            </a:r>
            <a:endParaRPr sz="47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 txBox="1"/>
          <p:nvPr/>
        </p:nvSpPr>
        <p:spPr>
          <a:xfrm>
            <a:off x="360459" y="1464684"/>
            <a:ext cx="8311388" cy="299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38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__(self, name, age, breed):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self.name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name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age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breed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bark(self):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38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wuff-wuff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__str__(self):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938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f"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self.name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self.age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years old, 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938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self.breed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benny = Dog(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38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"Pug"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-US" sz="938" dirty="0" err="1">
                <a:solidFill>
                  <a:srgbClr val="EA5B25"/>
                </a:solidFill>
                <a:latin typeface="Roboto Mono"/>
                <a:ea typeface="Roboto Mono"/>
                <a:cs typeface="Roboto Mono"/>
                <a:sym typeface="Roboto Mono"/>
              </a:rPr>
              <a:t>isinstance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(benny, Dog):</a:t>
            </a:r>
            <a:b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print(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 is a dog."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print(</a:t>
            </a:r>
            <a:r>
              <a:rPr lang="en-US" sz="938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"Benny is NOT a dog."</a:t>
            </a:r>
            <a:r>
              <a:rPr lang="en-US" sz="938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38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>
              <a:lnSpc>
                <a:spcPct val="80000"/>
              </a:lnSpc>
            </a:pPr>
            <a:endParaRPr sz="225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62"/>
          <p:cNvSpPr txBox="1"/>
          <p:nvPr/>
        </p:nvSpPr>
        <p:spPr>
          <a:xfrm>
            <a:off x="360459" y="921909"/>
            <a:ext cx="8355713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1875" b="1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isinstance(</a:t>
            </a:r>
            <a:r>
              <a:rPr lang="en-US" sz="1875" b="1" i="1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instance,</a:t>
            </a:r>
            <a:r>
              <a:rPr lang="en-US" sz="1875" b="1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875" b="1" i="1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class_name</a:t>
            </a:r>
            <a:r>
              <a:rPr lang="en-US" sz="1875" b="1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875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4"/>
          <p:cNvSpPr txBox="1">
            <a:spLocks noGrp="1"/>
          </p:cNvSpPr>
          <p:nvPr>
            <p:ph type="body" idx="4294967295"/>
          </p:nvPr>
        </p:nvSpPr>
        <p:spPr>
          <a:xfrm>
            <a:off x="561553" y="1178887"/>
            <a:ext cx="7725488" cy="145991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70000" lnSpcReduction="20000"/>
          </a:bodyPr>
          <a:lstStyle/>
          <a:p>
            <a:pPr marL="171450" indent="-17799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Will be available for all class instances (objects).</a:t>
            </a: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77998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Be careful when using them. They have the similar pitfalls as global variables. Avoid mutable types.</a:t>
            </a: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77998">
              <a:lnSpc>
                <a:spcPct val="115000"/>
              </a:lnSpc>
              <a:spcBef>
                <a:spcPts val="0"/>
              </a:spcBef>
              <a:buClr>
                <a:srgbClr val="37474F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Use them to share “state” among all the class instances.</a:t>
            </a: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r>
              <a:rPr lang="en-US" i="1" dirty="0">
                <a:solidFill>
                  <a:srgbClr val="434343"/>
                </a:solidFill>
                <a:highlight>
                  <a:srgbClr val="FFFFFF"/>
                </a:highlight>
              </a:rPr>
              <a:t>Important: They must be defined outside the class methods.</a:t>
            </a:r>
            <a:endParaRPr i="1"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27" name="Google Shape;327;p64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Class Variables</a:t>
            </a:r>
            <a:endParaRPr sz="3525"/>
          </a:p>
        </p:txBody>
      </p:sp>
      <p:sp>
        <p:nvSpPr>
          <p:cNvPr id="328" name="Google Shape;328;p64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22</a:t>
            </a:fld>
            <a:endParaRPr/>
          </a:p>
        </p:txBody>
      </p:sp>
      <p:sp>
        <p:nvSpPr>
          <p:cNvPr id="329" name="Google Shape;329;p64"/>
          <p:cNvSpPr txBox="1"/>
          <p:nvPr/>
        </p:nvSpPr>
        <p:spPr>
          <a:xfrm>
            <a:off x="628988" y="2838825"/>
            <a:ext cx="5257350" cy="1142993"/>
          </a:xfrm>
          <a:prstGeom prst="rect">
            <a:avLst/>
          </a:prstGeom>
          <a:noFill/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16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Shark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species = </a:t>
            </a:r>
            <a:r>
              <a:rPr lang="en-US" sz="1163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'fish'         </a:t>
            </a:r>
            <a:r>
              <a:rPr lang="en-US" sz="1163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class variable</a:t>
            </a:r>
            <a:endParaRPr sz="1163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 err="1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weight):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.weight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weight    </a:t>
            </a:r>
            <a:r>
              <a:rPr lang="en-US" sz="1163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instance variable</a:t>
            </a:r>
            <a:endParaRPr sz="116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5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Class Variables</a:t>
            </a:r>
            <a:endParaRPr sz="3525"/>
          </a:p>
        </p:txBody>
      </p:sp>
      <p:sp>
        <p:nvSpPr>
          <p:cNvPr id="335" name="Google Shape;335;p65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23</a:t>
            </a:fld>
            <a:endParaRPr/>
          </a:p>
        </p:txBody>
      </p:sp>
      <p:sp>
        <p:nvSpPr>
          <p:cNvPr id="336" name="Google Shape;336;p65"/>
          <p:cNvSpPr txBox="1"/>
          <p:nvPr/>
        </p:nvSpPr>
        <p:spPr>
          <a:xfrm>
            <a:off x="773934" y="1198519"/>
            <a:ext cx="6000975" cy="1858830"/>
          </a:xfrm>
          <a:prstGeom prst="rect">
            <a:avLst/>
          </a:prstGeom>
          <a:noFill/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16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Dog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tricks = []</a:t>
            </a:r>
            <a:r>
              <a:rPr lang="en-US" sz="1163" dirty="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163" i="1" dirty="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mistaken </a:t>
            </a:r>
            <a:r>
              <a:rPr lang="en-US" sz="1163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of a class variable</a:t>
            </a:r>
            <a:endParaRPr sz="1163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 err="1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.name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name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add_trick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trick):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.tricks.append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(trick)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5"/>
          <p:cNvSpPr txBox="1"/>
          <p:nvPr/>
        </p:nvSpPr>
        <p:spPr>
          <a:xfrm>
            <a:off x="816863" y="4660739"/>
            <a:ext cx="4036275" cy="19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788"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sz="788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https://docs.python.org/3/tutorial/classes.html#class-and-instance-variables</a:t>
            </a:r>
            <a:r>
              <a:rPr lang="en-US" sz="788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788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773934" y="3202327"/>
            <a:ext cx="6000975" cy="140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using this class in an interactive session, you will get the following output: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d = Dog('Fido')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e = Dog('Buddy')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-US" sz="1163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d.add_trick</a:t>
            </a: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('roll over')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-US" sz="1163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e.add_trick</a:t>
            </a: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('play dead')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-US" sz="1163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d.tricks</a:t>
            </a: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sz="1163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# unexpectedly shared by all dogs</a:t>
            </a:r>
            <a:endParaRPr sz="1163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63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['roll over’]</a:t>
            </a:r>
            <a:endParaRPr sz="116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sz="525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6"/>
          <p:cNvSpPr txBox="1">
            <a:spLocks noGrp="1"/>
          </p:cNvSpPr>
          <p:nvPr>
            <p:ph type="body" idx="4294967295"/>
          </p:nvPr>
        </p:nvSpPr>
        <p:spPr>
          <a:xfrm>
            <a:off x="666675" y="3108239"/>
            <a:ext cx="7725488" cy="145991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171450" indent="-20478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5000"/>
              <a:buChar char="-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Defined in the __init__ method.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204788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5000"/>
              <a:buChar char="-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Belongs exclusively to an object (instance).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204788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5000"/>
              <a:buChar char="-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Cannot be modified by other instances.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44" name="Google Shape;344;p66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 Variables</a:t>
            </a:r>
            <a:endParaRPr sz="3525"/>
          </a:p>
        </p:txBody>
      </p:sp>
      <p:sp>
        <p:nvSpPr>
          <p:cNvPr id="345" name="Google Shape;345;p66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24</a:t>
            </a:fld>
            <a:endParaRPr/>
          </a:p>
        </p:txBody>
      </p:sp>
      <p:sp>
        <p:nvSpPr>
          <p:cNvPr id="346" name="Google Shape;346;p66"/>
          <p:cNvSpPr txBox="1"/>
          <p:nvPr/>
        </p:nvSpPr>
        <p:spPr>
          <a:xfrm>
            <a:off x="670106" y="1254525"/>
            <a:ext cx="6394613" cy="16798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6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16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Dog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name):</a:t>
            </a:r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.name = name</a:t>
            </a:r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.tricks = []    </a:t>
            </a:r>
            <a:r>
              <a:rPr lang="en-US" sz="1163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creates a new empty list for each dog</a:t>
            </a:r>
            <a:endParaRPr sz="1163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add_trick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trick):</a:t>
            </a:r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.tricks.append(trick)</a:t>
            </a:r>
            <a:endParaRPr sz="1163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>
            <a:spLocks noGrp="1"/>
          </p:cNvSpPr>
          <p:nvPr>
            <p:ph type="title" idx="4294967295"/>
          </p:nvPr>
        </p:nvSpPr>
        <p:spPr>
          <a:xfrm>
            <a:off x="1987510" y="132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Encapsulation</a:t>
            </a:r>
            <a:endParaRPr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12" y="1010662"/>
            <a:ext cx="3122174" cy="31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9"/>
          <p:cNvSpPr txBox="1"/>
          <p:nvPr/>
        </p:nvSpPr>
        <p:spPr>
          <a:xfrm>
            <a:off x="3231025" y="4438075"/>
            <a:ext cx="53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Class name: </a:t>
            </a: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330500" y="1010650"/>
            <a:ext cx="533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Attributes: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9"/>
          <p:cNvSpPr txBox="1"/>
          <p:nvPr/>
        </p:nvSpPr>
        <p:spPr>
          <a:xfrm>
            <a:off x="6389625" y="1010650"/>
            <a:ext cx="533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Methods: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getName()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canVote()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isRetired()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rename()</a:t>
            </a:r>
            <a:endParaRPr sz="20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49"/>
          <p:cNvSpPr txBox="1">
            <a:spLocks noGrp="1"/>
          </p:cNvSpPr>
          <p:nvPr>
            <p:ph type="title" idx="4294967295"/>
          </p:nvPr>
        </p:nvSpPr>
        <p:spPr>
          <a:xfrm>
            <a:off x="10" y="25717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58ADC5"/>
                </a:solidFill>
                <a:latin typeface="Assistant"/>
                <a:ea typeface="Assistant"/>
                <a:cs typeface="Assistant"/>
                <a:sym typeface="Assistant"/>
              </a:rPr>
              <a:t>Should user have </a:t>
            </a:r>
            <a:endParaRPr>
              <a:solidFill>
                <a:srgbClr val="58ADC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58ADC5"/>
                </a:solidFill>
                <a:latin typeface="Assistant"/>
                <a:ea typeface="Assistant"/>
                <a:cs typeface="Assistant"/>
                <a:sym typeface="Assistant"/>
              </a:rPr>
              <a:t>access to them?</a:t>
            </a: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>
            <a:spLocks noGrp="1"/>
          </p:cNvSpPr>
          <p:nvPr>
            <p:ph type="body" idx="4294967295"/>
          </p:nvPr>
        </p:nvSpPr>
        <p:spPr>
          <a:xfrm>
            <a:off x="3559809" y="1313119"/>
            <a:ext cx="4832438" cy="3255075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171450" indent="-197644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4700"/>
              <a:buChar char="-"/>
            </a:pPr>
            <a:r>
              <a:rPr lang="en-US" sz="1763">
                <a:solidFill>
                  <a:srgbClr val="434343"/>
                </a:solidFill>
                <a:highlight>
                  <a:srgbClr val="FFFFFF"/>
                </a:highlight>
              </a:rPr>
              <a:t>“Private” instance variables that cannot be accessed except from inside an object don’t exist in Python. </a:t>
            </a:r>
            <a:endParaRPr sz="1763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763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97644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4700"/>
              <a:buChar char="-"/>
            </a:pPr>
            <a:r>
              <a:rPr lang="en-US" sz="1763">
                <a:solidFill>
                  <a:srgbClr val="434343"/>
                </a:solidFill>
                <a:highlight>
                  <a:srgbClr val="FFFFFF"/>
                </a:highlight>
              </a:rPr>
              <a:t>However, there is a convention that is followed by most Python code: a name prefixed with an underscore (e.g. _spam) </a:t>
            </a:r>
            <a:endParaRPr sz="1763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 dirty="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Protected / Private Variables</a:t>
            </a:r>
            <a:endParaRPr sz="3525" dirty="0"/>
          </a:p>
        </p:txBody>
      </p:sp>
      <p:sp>
        <p:nvSpPr>
          <p:cNvPr id="353" name="Google Shape;353;p67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26</a:t>
            </a:fld>
            <a:endParaRPr/>
          </a:p>
        </p:txBody>
      </p:sp>
      <p:sp>
        <p:nvSpPr>
          <p:cNvPr id="354" name="Google Shape;354;p67"/>
          <p:cNvSpPr txBox="1"/>
          <p:nvPr/>
        </p:nvSpPr>
        <p:spPr>
          <a:xfrm>
            <a:off x="364022" y="1313119"/>
            <a:ext cx="2978550" cy="2395708"/>
          </a:xfrm>
          <a:prstGeom prst="rect">
            <a:avLst/>
          </a:prstGeom>
          <a:noFill/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16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 err="1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._count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6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163" dirty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US" sz="1163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say_hello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._count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6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._count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8"/>
          <p:cNvSpPr txBox="1">
            <a:spLocks noGrp="1"/>
          </p:cNvSpPr>
          <p:nvPr>
            <p:ph type="body" idx="4294967295"/>
          </p:nvPr>
        </p:nvSpPr>
        <p:spPr>
          <a:xfrm>
            <a:off x="3781791" y="1313119"/>
            <a:ext cx="4610475" cy="3255075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171450" indent="-197644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ts val="4700"/>
              <a:buChar char="-"/>
            </a:pPr>
            <a:r>
              <a:rPr lang="en-US" sz="1763">
                <a:solidFill>
                  <a:srgbClr val="434343"/>
                </a:solidFill>
                <a:highlight>
                  <a:srgbClr val="FFFFFF"/>
                </a:highlight>
              </a:rPr>
              <a:t>The use of double underscores is known as “name mangling” and it’s intended to provide an easy way to create private variables or methods in Python.</a:t>
            </a:r>
            <a:endParaRPr sz="1763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 dirty="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Protected / Private Variables</a:t>
            </a:r>
            <a:endParaRPr sz="3525" dirty="0"/>
          </a:p>
        </p:txBody>
      </p:sp>
      <p:sp>
        <p:nvSpPr>
          <p:cNvPr id="361" name="Google Shape;361;p68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27</a:t>
            </a:fld>
            <a:endParaRPr/>
          </a:p>
        </p:txBody>
      </p:sp>
      <p:sp>
        <p:nvSpPr>
          <p:cNvPr id="362" name="Google Shape;362;p68"/>
          <p:cNvSpPr txBox="1"/>
          <p:nvPr/>
        </p:nvSpPr>
        <p:spPr>
          <a:xfrm>
            <a:off x="465131" y="1313119"/>
            <a:ext cx="2954025" cy="2932586"/>
          </a:xfrm>
          <a:prstGeom prst="rect">
            <a:avLst/>
          </a:prstGeom>
          <a:noFill/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16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__count = </a:t>
            </a:r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6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 err="1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US" sz="1163" dirty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163" dirty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US" sz="1163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say_hello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.__count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6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1163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63" dirty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63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6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63" dirty="0" err="1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US" sz="1163" dirty="0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.__count</a:t>
            </a:r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16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>
            <a:spLocks noGrp="1"/>
          </p:cNvSpPr>
          <p:nvPr>
            <p:ph type="body" idx="4294967295"/>
          </p:nvPr>
        </p:nvSpPr>
        <p:spPr>
          <a:xfrm>
            <a:off x="670106" y="1199897"/>
            <a:ext cx="7950713" cy="331526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Python recommends several conventions for working with OOP constructs: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8692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Class names should be written in CapWords.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8692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Use lowercase with words separated by underscores for method names and instance variables.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8692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</a:pPr>
            <a:r>
              <a:rPr lang="en-US" sz="1875">
                <a:solidFill>
                  <a:srgbClr val="434343"/>
                </a:solidFill>
                <a:highlight>
                  <a:srgbClr val="FFFFFF"/>
                </a:highlight>
              </a:rPr>
              <a:t>Private methods or variables should be prefixed with an underscore.</a:t>
            </a: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buNone/>
            </a:pPr>
            <a:r>
              <a:rPr lang="en-US" sz="1875">
                <a:solidFill>
                  <a:srgbClr val="37474F"/>
                </a:solidFill>
                <a:highlight>
                  <a:srgbClr val="FFFFFF"/>
                </a:highlight>
              </a:rPr>
              <a:t>For more information, take a look at PEP8:</a:t>
            </a:r>
            <a:endParaRPr sz="1875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r>
              <a:rPr lang="en-US" sz="1875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https://pep8.org/</a:t>
            </a:r>
            <a:r>
              <a:rPr lang="en-US" sz="1875">
                <a:solidFill>
                  <a:srgbClr val="37474F"/>
                </a:solidFill>
                <a:highlight>
                  <a:srgbClr val="FFFFFF"/>
                </a:highlight>
              </a:rPr>
              <a:t> </a:t>
            </a:r>
            <a:endParaRPr sz="1875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sp>
        <p:nvSpPr>
          <p:cNvPr id="368" name="Google Shape;368;p69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Style Conventions for OOP</a:t>
            </a:r>
            <a:endParaRPr sz="3525"/>
          </a:p>
        </p:txBody>
      </p:sp>
      <p:sp>
        <p:nvSpPr>
          <p:cNvPr id="369" name="Google Shape;369;p69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/>
        </p:nvSpPr>
        <p:spPr>
          <a:xfrm>
            <a:off x="680567" y="1376579"/>
            <a:ext cx="7782863" cy="246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71450" indent="-173831">
              <a:lnSpc>
                <a:spcPct val="80000"/>
              </a:lnSpc>
              <a:buClr>
                <a:srgbClr val="0D0D0D"/>
              </a:buClr>
              <a:buSzPts val="3700"/>
              <a:buFont typeface="Roboto"/>
              <a:buChar char="●"/>
            </a:pPr>
            <a:r>
              <a:rPr lang="en-DE" sz="1388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Fundamental style or approach to programming that provides a framework for building and designing programs</a:t>
            </a: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indent="-173831">
              <a:lnSpc>
                <a:spcPct val="80000"/>
              </a:lnSpc>
              <a:buClr>
                <a:srgbClr val="0D0D0D"/>
              </a:buClr>
              <a:buSzPts val="3700"/>
              <a:buFont typeface="Roboto"/>
              <a:buChar char="●"/>
            </a:pPr>
            <a:r>
              <a:rPr lang="en-DE" sz="1388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encompasses a set of principles, concepts, and techniques used to structure, organize, and express code</a:t>
            </a: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>
              <a:lnSpc>
                <a:spcPct val="80000"/>
              </a:lnSpc>
            </a:pPr>
            <a:endParaRPr sz="13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indent="-173831">
              <a:lnSpc>
                <a:spcPct val="80000"/>
              </a:lnSpc>
              <a:buClr>
                <a:srgbClr val="0D0D0D"/>
              </a:buClr>
              <a:buSzPts val="3700"/>
              <a:buFont typeface="Roboto"/>
              <a:buChar char="●"/>
            </a:pPr>
            <a:r>
              <a:rPr lang="en-DE" sz="1388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Different programming paradigms offer distinct ways of thinking about and solving problems in programming</a:t>
            </a:r>
            <a:endParaRPr sz="3225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663049" y="601999"/>
            <a:ext cx="7633238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9600"/>
            </a:pPr>
            <a:r>
              <a:rPr lang="en-DE" sz="3600" b="1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 Paradigms</a:t>
            </a:r>
            <a:endParaRPr sz="1388"/>
          </a:p>
        </p:txBody>
      </p:sp>
      <p:sp>
        <p:nvSpPr>
          <p:cNvPr id="49" name="Google Shape;49;p2"/>
          <p:cNvSpPr txBox="1">
            <a:spLocks noGrp="1"/>
          </p:cNvSpPr>
          <p:nvPr>
            <p:ph type="sldNum" idx="12"/>
          </p:nvPr>
        </p:nvSpPr>
        <p:spPr>
          <a:xfrm>
            <a:off x="4459577" y="4835791"/>
            <a:ext cx="22016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DE"/>
              <a:pPr/>
              <a:t>29</a:t>
            </a:fld>
            <a:endParaRPr sz="71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 idx="4294967295"/>
          </p:nvPr>
        </p:nvSpPr>
        <p:spPr>
          <a:xfrm>
            <a:off x="2210843" y="187887"/>
            <a:ext cx="22108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Objects</a:t>
            </a:r>
            <a:endParaRPr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3" name="Google Shape;183;p38"/>
          <p:cNvSpPr/>
          <p:nvPr/>
        </p:nvSpPr>
        <p:spPr>
          <a:xfrm>
            <a:off x="311850" y="572697"/>
            <a:ext cx="85203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 dirty="0"/>
              <a:t>Python supports many different kinds of data</a:t>
            </a: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1234 3.14159 "Hello" [1, 5, 7, 11, 13] {"CA": "California", "MA": "Massachusetts"}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Each is an object, and every object has: </a:t>
            </a:r>
            <a:endParaRPr sz="18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 </a:t>
            </a:r>
            <a:r>
              <a:rPr lang="en" sz="1800" b="1" dirty="0">
                <a:solidFill>
                  <a:srgbClr val="EA5B25"/>
                </a:solidFill>
              </a:rPr>
              <a:t>type </a:t>
            </a:r>
            <a:endParaRPr sz="1800" b="1" dirty="0">
              <a:solidFill>
                <a:srgbClr val="EA5B25"/>
              </a:solidFill>
            </a:endParaRPr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an internal </a:t>
            </a:r>
            <a:r>
              <a:rPr lang="en" sz="1800" b="1" dirty="0">
                <a:solidFill>
                  <a:srgbClr val="EA5B25"/>
                </a:solidFill>
              </a:rPr>
              <a:t>data representation</a:t>
            </a:r>
            <a:r>
              <a:rPr lang="en" sz="1800" dirty="0"/>
              <a:t> (primitive or composite) </a:t>
            </a:r>
            <a:endParaRPr sz="18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 set of </a:t>
            </a:r>
            <a:r>
              <a:rPr lang="en" sz="1800" b="1" dirty="0">
                <a:solidFill>
                  <a:srgbClr val="EA5B25"/>
                </a:solidFill>
              </a:rPr>
              <a:t>procedures for interaction</a:t>
            </a:r>
            <a:r>
              <a:rPr lang="en" sz="1800" dirty="0"/>
              <a:t> with the object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An object is an instance of a type 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1234 </a:t>
            </a:r>
            <a:r>
              <a:rPr lang="en" sz="1800" dirty="0"/>
              <a:t>is an </a:t>
            </a:r>
            <a:r>
              <a:rPr lang="en" sz="1800" b="1" dirty="0">
                <a:solidFill>
                  <a:schemeClr val="accent5"/>
                </a:solidFill>
              </a:rPr>
              <a:t>instance </a:t>
            </a:r>
            <a:r>
              <a:rPr lang="en" sz="1800" dirty="0"/>
              <a:t>of an </a:t>
            </a:r>
            <a:r>
              <a:rPr lang="en" sz="1800" b="1" dirty="0">
                <a:solidFill>
                  <a:schemeClr val="accent5"/>
                </a:solidFill>
              </a:rPr>
              <a:t>int </a:t>
            </a:r>
            <a:endParaRPr sz="1800" b="1" dirty="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 sz="1800" dirty="0"/>
              <a:t> is an </a:t>
            </a:r>
            <a:r>
              <a:rPr lang="en" sz="1800" b="1" dirty="0">
                <a:solidFill>
                  <a:schemeClr val="accent5"/>
                </a:solidFill>
              </a:rPr>
              <a:t>instance </a:t>
            </a:r>
            <a:r>
              <a:rPr lang="en" sz="1800" dirty="0"/>
              <a:t>of a </a:t>
            </a:r>
            <a:r>
              <a:rPr lang="en" sz="1800" b="1" dirty="0">
                <a:solidFill>
                  <a:schemeClr val="accent5"/>
                </a:solidFill>
              </a:rPr>
              <a:t>string c</a:t>
            </a:r>
            <a:endParaRPr sz="1800" b="1" dirty="0">
              <a:solidFill>
                <a:schemeClr val="accent5"/>
              </a:solidFill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cc8ee9830e_0_96"/>
          <p:cNvSpPr txBox="1"/>
          <p:nvPr/>
        </p:nvSpPr>
        <p:spPr>
          <a:xfrm>
            <a:off x="680549" y="1182320"/>
            <a:ext cx="7782863" cy="16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434343"/>
              </a:buClr>
              <a:buSzPts val="6100"/>
            </a:pPr>
            <a:r>
              <a:rPr lang="en-DE" sz="2288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Procedural Programming</a:t>
            </a:r>
            <a:endParaRPr sz="10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r>
              <a:rPr lang="en-DE" sz="1088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Series of computational steps, these steps instruct the computer on how to solve a task in logical steps</a:t>
            </a: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0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80000"/>
              </a:lnSpc>
              <a:spcBef>
                <a:spcPts val="563"/>
              </a:spcBef>
              <a:buClr>
                <a:srgbClr val="434343"/>
              </a:buClr>
              <a:buSzPts val="6100"/>
            </a:pPr>
            <a:endParaRPr sz="2288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Google Shape;55;g2cc8ee9830e_0_96"/>
          <p:cNvSpPr txBox="1"/>
          <p:nvPr/>
        </p:nvSpPr>
        <p:spPr>
          <a:xfrm>
            <a:off x="663049" y="601999"/>
            <a:ext cx="7633238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9600"/>
            </a:pPr>
            <a:r>
              <a:rPr lang="en-DE" sz="3600" b="1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Three Major Paradigms</a:t>
            </a:r>
            <a:endParaRPr sz="1388"/>
          </a:p>
        </p:txBody>
      </p:sp>
      <p:sp>
        <p:nvSpPr>
          <p:cNvPr id="56" name="Google Shape;56;g2cc8ee9830e_0_96"/>
          <p:cNvSpPr txBox="1">
            <a:spLocks noGrp="1"/>
          </p:cNvSpPr>
          <p:nvPr>
            <p:ph type="sldNum" idx="12"/>
          </p:nvPr>
        </p:nvSpPr>
        <p:spPr>
          <a:xfrm>
            <a:off x="4459577" y="4835791"/>
            <a:ext cx="22016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DE"/>
              <a:pPr/>
              <a:t>30</a:t>
            </a:fld>
            <a:endParaRPr sz="713"/>
          </a:p>
        </p:txBody>
      </p:sp>
      <p:pic>
        <p:nvPicPr>
          <p:cNvPr id="57" name="Google Shape;57;g2cc8ee9830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49" y="2045208"/>
            <a:ext cx="2455934" cy="21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c8ee9830e_0_17"/>
          <p:cNvSpPr txBox="1"/>
          <p:nvPr/>
        </p:nvSpPr>
        <p:spPr>
          <a:xfrm>
            <a:off x="680549" y="1182319"/>
            <a:ext cx="7782863" cy="17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434343"/>
              </a:buClr>
              <a:buSzPts val="6100"/>
            </a:pPr>
            <a:r>
              <a:rPr lang="en-DE" sz="2288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 Programming</a:t>
            </a:r>
            <a:endParaRPr sz="10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r>
              <a:rPr lang="en-DE" sz="1088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pure functions for manipulating data</a:t>
            </a: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  <a:buClr>
                <a:schemeClr val="dk1"/>
              </a:buClr>
              <a:buSzPts val="1100"/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  <a:spcAft>
                <a:spcPts val="563"/>
              </a:spcAft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2cc8ee9830e_0_17"/>
          <p:cNvSpPr txBox="1"/>
          <p:nvPr/>
        </p:nvSpPr>
        <p:spPr>
          <a:xfrm>
            <a:off x="663049" y="601999"/>
            <a:ext cx="7633238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9600"/>
            </a:pPr>
            <a:r>
              <a:rPr lang="en-DE" sz="3600" b="1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Three Major Paradigms</a:t>
            </a:r>
            <a:endParaRPr sz="1388"/>
          </a:p>
        </p:txBody>
      </p:sp>
      <p:sp>
        <p:nvSpPr>
          <p:cNvPr id="64" name="Google Shape;64;g2cc8ee9830e_0_17"/>
          <p:cNvSpPr txBox="1">
            <a:spLocks noGrp="1"/>
          </p:cNvSpPr>
          <p:nvPr>
            <p:ph type="sldNum" idx="12"/>
          </p:nvPr>
        </p:nvSpPr>
        <p:spPr>
          <a:xfrm>
            <a:off x="4459577" y="4835791"/>
            <a:ext cx="22016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DE"/>
              <a:pPr/>
              <a:t>31</a:t>
            </a:fld>
            <a:endParaRPr sz="713"/>
          </a:p>
        </p:txBody>
      </p:sp>
      <p:pic>
        <p:nvPicPr>
          <p:cNvPr id="65" name="Google Shape;65;g2cc8ee9830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49" y="1995599"/>
            <a:ext cx="4209519" cy="262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c8ee9830e_0_33"/>
          <p:cNvSpPr txBox="1"/>
          <p:nvPr/>
        </p:nvSpPr>
        <p:spPr>
          <a:xfrm>
            <a:off x="680550" y="1182319"/>
            <a:ext cx="7782863" cy="214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434343"/>
              </a:buClr>
              <a:buSzPts val="6100"/>
            </a:pPr>
            <a:r>
              <a:rPr lang="en-DE" sz="2288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Oriented Programming</a:t>
            </a:r>
            <a:endParaRPr sz="2288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r>
              <a:rPr lang="en-DE" sz="1088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real-world entities as objects, which have attributes (characteristics) and methods (actions or behaviors)</a:t>
            </a:r>
            <a:endParaRPr sz="1088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563"/>
              </a:spcBef>
              <a:spcAft>
                <a:spcPts val="563"/>
              </a:spcAft>
            </a:pPr>
            <a:endParaRPr sz="161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g2cc8ee9830e_0_33"/>
          <p:cNvSpPr txBox="1"/>
          <p:nvPr/>
        </p:nvSpPr>
        <p:spPr>
          <a:xfrm>
            <a:off x="663049" y="601999"/>
            <a:ext cx="7633238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9600"/>
            </a:pPr>
            <a:r>
              <a:rPr lang="en-DE" sz="3600" b="1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Three Major Paradigms</a:t>
            </a:r>
            <a:endParaRPr sz="1388"/>
          </a:p>
        </p:txBody>
      </p:sp>
      <p:sp>
        <p:nvSpPr>
          <p:cNvPr id="72" name="Google Shape;72;g2cc8ee9830e_0_33"/>
          <p:cNvSpPr txBox="1">
            <a:spLocks noGrp="1"/>
          </p:cNvSpPr>
          <p:nvPr>
            <p:ph type="sldNum" idx="12"/>
          </p:nvPr>
        </p:nvSpPr>
        <p:spPr>
          <a:xfrm>
            <a:off x="4459577" y="4835791"/>
            <a:ext cx="22016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DE"/>
              <a:pPr/>
              <a:t>32</a:t>
            </a:fld>
            <a:endParaRPr sz="713"/>
          </a:p>
        </p:txBody>
      </p:sp>
      <p:pic>
        <p:nvPicPr>
          <p:cNvPr id="73" name="Google Shape;73;g2cc8ee9830e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52" y="1988607"/>
            <a:ext cx="3559508" cy="277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cc8ee9830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668" y="1988607"/>
            <a:ext cx="2913122" cy="183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e4ba75028_0_64"/>
          <p:cNvSpPr txBox="1"/>
          <p:nvPr/>
        </p:nvSpPr>
        <p:spPr>
          <a:xfrm>
            <a:off x="680550" y="1182319"/>
            <a:ext cx="7782863" cy="370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434343"/>
              </a:buClr>
              <a:buSzPts val="6100"/>
            </a:pPr>
            <a:r>
              <a:rPr lang="en-DE" sz="2288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Main Benefits</a:t>
            </a:r>
            <a:br>
              <a:rPr lang="en-US" sz="2288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6669">
              <a:lnSpc>
                <a:spcPct val="115000"/>
              </a:lnSpc>
              <a:spcBef>
                <a:spcPts val="563"/>
              </a:spcBef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Modularity &amp; Reusability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breaking down complex systems into smaller, more manageable objects</a:t>
            </a:r>
            <a:endParaRPr lang="en-US"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reused in different parts of a program or in different programs altogether</a:t>
            </a:r>
            <a:b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</a:b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6669">
              <a:lnSpc>
                <a:spcPct val="115000"/>
              </a:lnSpc>
              <a:spcBef>
                <a:spcPts val="563"/>
              </a:spcBef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Abstraction &amp; Encapsulation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Objects have simplified, essential characteristics. This focuses on what an object does rather than how it does it, managing complexity and enabling high-level design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Hides the internal state of objects and restricts access to their data</a:t>
            </a:r>
            <a:b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</a:b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6669">
              <a:lnSpc>
                <a:spcPct val="115000"/>
              </a:lnSpc>
              <a:spcBef>
                <a:spcPts val="563"/>
              </a:spcBef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Inheritance and Polymorphism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Inherit attributes and methods from parent classes, promote code reuse and establishing hierarchical relationships between classes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188119" lvl="1">
              <a:lnSpc>
                <a:spcPct val="115000"/>
              </a:lnSpc>
              <a:buClr>
                <a:srgbClr val="0D0D0D"/>
              </a:buClr>
              <a:buSzPts val="2900"/>
            </a:pPr>
            <a:r>
              <a:rPr lang="en-DE" sz="1200">
                <a:solidFill>
                  <a:srgbClr val="0D0D0D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Objects of different classes to be treated as objects of a common superclass. Behavior varying based on specific types or contexts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2ce4ba75028_0_64"/>
          <p:cNvSpPr txBox="1"/>
          <p:nvPr/>
        </p:nvSpPr>
        <p:spPr>
          <a:xfrm>
            <a:off x="663049" y="601999"/>
            <a:ext cx="7633238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9600"/>
            </a:pPr>
            <a:r>
              <a:rPr lang="en-DE" sz="3600" b="1">
                <a:solidFill>
                  <a:srgbClr val="EA5B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Oriented Programming</a:t>
            </a:r>
            <a:endParaRPr sz="1388"/>
          </a:p>
        </p:txBody>
      </p:sp>
      <p:sp>
        <p:nvSpPr>
          <p:cNvPr id="148" name="Google Shape;148;g2ce4ba75028_0_64"/>
          <p:cNvSpPr txBox="1">
            <a:spLocks noGrp="1"/>
          </p:cNvSpPr>
          <p:nvPr>
            <p:ph type="sldNum" idx="12"/>
          </p:nvPr>
        </p:nvSpPr>
        <p:spPr>
          <a:xfrm>
            <a:off x="4459577" y="4835791"/>
            <a:ext cx="22016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DE"/>
              <a:pPr/>
              <a:t>33</a:t>
            </a:fld>
            <a:endParaRPr sz="713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4000"/>
            <a:ext cx="8839199" cy="43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/>
          <p:nvPr/>
        </p:nvSpPr>
        <p:spPr>
          <a:xfrm rot="-5400000">
            <a:off x="1997434" y="-2010323"/>
            <a:ext cx="5149125" cy="916413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9525" algn="ctr">
              <a:buSzPts val="1400"/>
            </a:pPr>
            <a:endParaRPr sz="525"/>
          </a:p>
        </p:txBody>
      </p:sp>
      <p:sp>
        <p:nvSpPr>
          <p:cNvPr id="375" name="Google Shape;375;p70"/>
          <p:cNvSpPr txBox="1"/>
          <p:nvPr/>
        </p:nvSpPr>
        <p:spPr>
          <a:xfrm>
            <a:off x="912294" y="1369121"/>
            <a:ext cx="6707688" cy="24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84" tIns="26784" rIns="26784" bIns="26784" anchor="ctr" anchorCtr="0">
            <a:noAutofit/>
          </a:bodyPr>
          <a:lstStyle/>
          <a:p>
            <a:pPr>
              <a:lnSpc>
                <a:spcPct val="70000"/>
              </a:lnSpc>
              <a:buSzPts val="28800"/>
            </a:pPr>
            <a:r>
              <a:rPr lang="en-US" sz="7500" b="1" dirty="0">
                <a:solidFill>
                  <a:srgbClr val="FFFFFF"/>
                </a:solidFill>
              </a:rPr>
              <a:t>Exercises</a:t>
            </a:r>
            <a:endParaRPr sz="7500" dirty="0"/>
          </a:p>
        </p:txBody>
      </p:sp>
      <p:pic>
        <p:nvPicPr>
          <p:cNvPr id="376" name="Google Shape;376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983" y="220201"/>
            <a:ext cx="1454502" cy="27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0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563" cy="273938"/>
          </a:xfrm>
          <a:prstGeom prst="rect">
            <a:avLst/>
          </a:prstGeom>
        </p:spPr>
        <p:txBody>
          <a:bodyPr spcFirstLastPara="1" wrap="square" lIns="79125" tIns="39553" rIns="79125" bIns="39553" anchor="ctr" anchorCtr="0">
            <a:noAutofit/>
          </a:bodyPr>
          <a:lstStyle/>
          <a:p>
            <a:pPr>
              <a:buSzPts val="2700"/>
            </a:pPr>
            <a:fld id="{00000000-1234-1234-1234-123412341234}" type="slidenum">
              <a:rPr lang="en-US"/>
              <a:pPr>
                <a:buSzPts val="2700"/>
              </a:pPr>
              <a:t>35</a:t>
            </a:fld>
            <a:endParaRPr sz="675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title" idx="4294967295"/>
          </p:nvPr>
        </p:nvSpPr>
        <p:spPr>
          <a:xfrm>
            <a:off x="1987510" y="132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Encapsulation</a:t>
            </a:r>
            <a:endParaRPr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61" name="Google Shape;2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12" y="1010662"/>
            <a:ext cx="3122174" cy="31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0"/>
          <p:cNvSpPr txBox="1"/>
          <p:nvPr/>
        </p:nvSpPr>
        <p:spPr>
          <a:xfrm>
            <a:off x="3231025" y="4438075"/>
            <a:ext cx="53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Class name: </a:t>
            </a: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0"/>
          <p:cNvSpPr txBox="1"/>
          <p:nvPr/>
        </p:nvSpPr>
        <p:spPr>
          <a:xfrm>
            <a:off x="330500" y="1010650"/>
            <a:ext cx="5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Attributes: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dateOfBirth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dateOfNameChange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countryOfOrigin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profession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50"/>
          <p:cNvSpPr txBox="1"/>
          <p:nvPr/>
        </p:nvSpPr>
        <p:spPr>
          <a:xfrm>
            <a:off x="6389625" y="1010650"/>
            <a:ext cx="533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Methods: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canVote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isRetired</a:t>
            </a: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onsolas"/>
              <a:buChar char="●"/>
            </a:pPr>
            <a:r>
              <a:rPr lang="en" sz="20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rename()</a:t>
            </a:r>
            <a:endParaRPr sz="20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235" y="185737"/>
            <a:ext cx="604700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8"/>
          <p:cNvSpPr txBox="1">
            <a:spLocks noGrp="1"/>
          </p:cNvSpPr>
          <p:nvPr>
            <p:ph type="title" idx="4294967295"/>
          </p:nvPr>
        </p:nvSpPr>
        <p:spPr>
          <a:xfrm>
            <a:off x="311635" y="7155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Implement</a:t>
            </a:r>
            <a:endParaRPr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these classes</a:t>
            </a:r>
            <a:endParaRPr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075" y="650175"/>
            <a:ext cx="6224875" cy="4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38" y="235350"/>
            <a:ext cx="8581925" cy="44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ADC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/>
        </p:nvSpPr>
        <p:spPr>
          <a:xfrm>
            <a:off x="736025" y="1394250"/>
            <a:ext cx="79143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" sz="47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EVERYTHING IN PYTHON IS AN OBJECT </a:t>
            </a:r>
            <a:endParaRPr sz="47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" sz="47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(and has a type) </a:t>
            </a:r>
            <a:endParaRPr sz="47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sz="3525"/>
          </a:p>
        </p:txBody>
      </p:sp>
      <p:sp>
        <p:nvSpPr>
          <p:cNvPr id="383" name="Google Shape;383;p71"/>
          <p:cNvSpPr txBox="1">
            <a:spLocks noGrp="1"/>
          </p:cNvSpPr>
          <p:nvPr>
            <p:ph type="body" idx="4294967295"/>
          </p:nvPr>
        </p:nvSpPr>
        <p:spPr>
          <a:xfrm>
            <a:off x="895275" y="1199897"/>
            <a:ext cx="7725488" cy="331526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70000" lnSpcReduction="20000"/>
          </a:bodyPr>
          <a:lstStyle/>
          <a:p>
            <a:pPr marL="0" indent="0">
              <a:lnSpc>
                <a:spcPct val="138000"/>
              </a:lnSpc>
              <a:spcBef>
                <a:spcPts val="1688"/>
              </a:spcBef>
              <a:buNone/>
            </a:pPr>
            <a:r>
              <a:rPr lang="en-US" sz="2625" dirty="0">
                <a:solidFill>
                  <a:srgbClr val="434343"/>
                </a:solidFill>
              </a:rPr>
              <a:t>Write a </a:t>
            </a:r>
            <a:r>
              <a:rPr lang="en-US" sz="2625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BankAccount</a:t>
            </a:r>
            <a:r>
              <a:rPr lang="en-US" sz="2625" dirty="0">
                <a:solidFill>
                  <a:srgbClr val="434343"/>
                </a:solidFill>
              </a:rPr>
              <a:t> class that works like specified:</a:t>
            </a:r>
            <a:endParaRPr sz="2625" dirty="0">
              <a:solidFill>
                <a:srgbClr val="434343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413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8000"/>
              </a:lnSpc>
              <a:spcBef>
                <a:spcPts val="1688"/>
              </a:spcBef>
              <a:buNone/>
            </a:pPr>
            <a:r>
              <a:rPr lang="en-US" sz="2625" dirty="0">
                <a:solidFill>
                  <a:srgbClr val="434343"/>
                </a:solidFill>
              </a:rPr>
              <a:t>Steps:</a:t>
            </a:r>
            <a:endParaRPr sz="2625" dirty="0">
              <a:solidFill>
                <a:srgbClr val="434343"/>
              </a:solidFill>
            </a:endParaRPr>
          </a:p>
          <a:p>
            <a:pPr marL="171450" indent="-18990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625" dirty="0">
                <a:solidFill>
                  <a:srgbClr val="434343"/>
                </a:solidFill>
              </a:rPr>
              <a:t>Store the current value of the </a:t>
            </a:r>
            <a:r>
              <a:rPr lang="en-US" sz="2625" dirty="0" err="1">
                <a:solidFill>
                  <a:srgbClr val="434343"/>
                </a:solidFill>
              </a:rPr>
              <a:t>BankAccount</a:t>
            </a:r>
            <a:r>
              <a:rPr lang="en-US" sz="2625" dirty="0">
                <a:solidFill>
                  <a:srgbClr val="434343"/>
                </a:solidFill>
              </a:rPr>
              <a:t> in an attribute named balance that should start with 0. </a:t>
            </a:r>
            <a:r>
              <a:rPr lang="en-US" sz="2625" dirty="0">
                <a:solidFill>
                  <a:srgbClr val="58ADC5"/>
                </a:solidFill>
              </a:rPr>
              <a:t>(Hint: implement __</a:t>
            </a:r>
            <a:r>
              <a:rPr lang="en-US" sz="2625" dirty="0" err="1">
                <a:solidFill>
                  <a:srgbClr val="58ADC5"/>
                </a:solidFill>
              </a:rPr>
              <a:t>init</a:t>
            </a:r>
            <a:r>
              <a:rPr lang="en-US" sz="2625" dirty="0">
                <a:solidFill>
                  <a:srgbClr val="58ADC5"/>
                </a:solidFill>
              </a:rPr>
              <a:t>__() function)</a:t>
            </a:r>
            <a:endParaRPr sz="2625" dirty="0">
              <a:solidFill>
                <a:srgbClr val="58ADC5"/>
              </a:solidFill>
            </a:endParaRPr>
          </a:p>
          <a:p>
            <a:pPr marL="171450" indent="-18990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625" dirty="0">
                <a:solidFill>
                  <a:srgbClr val="434343"/>
                </a:solidFill>
              </a:rPr>
              <a:t>Now create some instances of </a:t>
            </a:r>
            <a:r>
              <a:rPr lang="en-US" sz="2625" dirty="0" err="1">
                <a:solidFill>
                  <a:srgbClr val="434343"/>
                </a:solidFill>
              </a:rPr>
              <a:t>BankAccount</a:t>
            </a:r>
            <a:r>
              <a:rPr lang="en-US" sz="2625" dirty="0">
                <a:solidFill>
                  <a:srgbClr val="434343"/>
                </a:solidFill>
              </a:rPr>
              <a:t> and check whether they are instances of the said classes or not </a:t>
            </a:r>
            <a:r>
              <a:rPr lang="en-US" sz="2625" dirty="0">
                <a:solidFill>
                  <a:srgbClr val="58ADC5"/>
                </a:solidFill>
              </a:rPr>
              <a:t>(Hint: use </a:t>
            </a:r>
            <a:r>
              <a:rPr lang="en-US" sz="2625" dirty="0" err="1">
                <a:solidFill>
                  <a:srgbClr val="58ADC5"/>
                </a:solidFill>
              </a:rPr>
              <a:t>isinstance</a:t>
            </a:r>
            <a:r>
              <a:rPr lang="en-US" sz="2625" dirty="0">
                <a:solidFill>
                  <a:srgbClr val="58ADC5"/>
                </a:solidFill>
              </a:rPr>
              <a:t>() for this)</a:t>
            </a:r>
            <a:endParaRPr sz="2625" dirty="0">
              <a:solidFill>
                <a:srgbClr val="434343"/>
              </a:solidFill>
            </a:endParaRPr>
          </a:p>
          <a:p>
            <a:pPr marL="171450" indent="-18990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2625" dirty="0">
                <a:solidFill>
                  <a:srgbClr val="434343"/>
                </a:solidFill>
              </a:rPr>
              <a:t>Add a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deposit</a:t>
            </a:r>
            <a:r>
              <a:rPr lang="en-US" sz="2625" dirty="0">
                <a:solidFill>
                  <a:srgbClr val="434343"/>
                </a:solidFill>
              </a:rPr>
              <a:t> method that receives a value and adds it to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-US" sz="2625" dirty="0">
                <a:solidFill>
                  <a:srgbClr val="434343"/>
                </a:solidFill>
              </a:rPr>
              <a:t> and prints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endParaRPr sz="2625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1450" indent="-18990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2625" dirty="0">
                <a:solidFill>
                  <a:srgbClr val="434343"/>
                </a:solidFill>
              </a:rPr>
              <a:t>Add a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withdraw</a:t>
            </a:r>
            <a:r>
              <a:rPr lang="en-US" sz="2625" dirty="0">
                <a:solidFill>
                  <a:srgbClr val="434343"/>
                </a:solidFill>
              </a:rPr>
              <a:t> method that receives a value and subtracts it from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-US" sz="2625" dirty="0">
                <a:solidFill>
                  <a:srgbClr val="434343"/>
                </a:solidFill>
              </a:rPr>
              <a:t> and prints </a:t>
            </a:r>
            <a:r>
              <a:rPr lang="en-US" sz="2625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endParaRPr sz="2625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875" dirty="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384" name="Google Shape;384;p71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US"/>
              <a:p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sz="3525"/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4294967295"/>
          </p:nvPr>
        </p:nvSpPr>
        <p:spPr>
          <a:xfrm>
            <a:off x="895275" y="1199897"/>
            <a:ext cx="7725488" cy="331526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92500"/>
          </a:bodyPr>
          <a:lstStyle/>
          <a:p>
            <a:pPr marL="171450" indent="-184844">
              <a:lnSpc>
                <a:spcPct val="150000"/>
              </a:lnSpc>
              <a:spcBef>
                <a:spcPts val="300"/>
              </a:spcBef>
              <a:buClr>
                <a:srgbClr val="434343"/>
              </a:buClr>
              <a:buSzPct val="100000"/>
              <a:buAutoNum type="arabicPeriod"/>
            </a:pPr>
            <a: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  <a:t>We want to make our BankAccount class a bit more robust against unintended behavior. Make the necessary changes to accommodate the following behavior:</a:t>
            </a:r>
            <a:endParaRPr sz="1688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14350" lvl="1" indent="-184844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  <a:t>We only want users to be able to deposit and withdraw a positive amount. A ValueError should be raised. </a:t>
            </a:r>
            <a:b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</a:br>
            <a: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  <a:t>e.g.: </a:t>
            </a:r>
            <a:r>
              <a:rPr lang="en-US" sz="1688" i="1">
                <a:solidFill>
                  <a:srgbClr val="EB5B25"/>
                </a:solidFill>
                <a:highlight>
                  <a:srgbClr val="FFFFFF"/>
                </a:highlight>
              </a:rPr>
              <a:t>bank_account.deposit(-200) -&gt; ValueError</a:t>
            </a:r>
            <a:endParaRPr sz="1688" i="1">
              <a:solidFill>
                <a:srgbClr val="EB5B25"/>
              </a:solidFill>
              <a:highlight>
                <a:srgbClr val="FFFFFF"/>
              </a:highlight>
            </a:endParaRPr>
          </a:p>
          <a:p>
            <a:pPr marL="514350" lvl="1" indent="-184844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  <a:t>A ValueError should be raised if the user inputs anything that can’t be interpreted as an integer. </a:t>
            </a:r>
            <a:br>
              <a:rPr lang="en-US" sz="1688">
                <a:solidFill>
                  <a:srgbClr val="434343"/>
                </a:solidFill>
                <a:highlight>
                  <a:srgbClr val="FFFFFF"/>
                </a:highlight>
              </a:rPr>
            </a:br>
            <a:r>
              <a:rPr lang="en-US" sz="1688">
                <a:solidFill>
                  <a:srgbClr val="434343"/>
                </a:solidFill>
                <a:highlight>
                  <a:schemeClr val="lt1"/>
                </a:highlight>
              </a:rPr>
              <a:t>e.g.: </a:t>
            </a:r>
            <a:r>
              <a:rPr lang="en-US" sz="1688" i="1">
                <a:solidFill>
                  <a:srgbClr val="EB5B25"/>
                </a:solidFill>
                <a:highlight>
                  <a:schemeClr val="lt1"/>
                </a:highlight>
              </a:rPr>
              <a:t>bank_account.deposit(“Not an integer”) -&gt; ValueError</a:t>
            </a:r>
            <a:endParaRPr sz="1688" i="1">
              <a:solidFill>
                <a:srgbClr val="EB5B25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875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91" name="Google Shape;391;p72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fld id="{00000000-1234-1234-1234-123412341234}" type="slidenum">
              <a:rPr lang="en-US"/>
              <a:pPr/>
              <a:t>41</a:t>
            </a:fld>
            <a:endParaRPr/>
          </a:p>
        </p:txBody>
      </p:sp>
      <p:pic>
        <p:nvPicPr>
          <p:cNvPr id="392" name="Google Shape;3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394" y="288591"/>
            <a:ext cx="911306" cy="91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/>
        </p:nvSpPr>
        <p:spPr>
          <a:xfrm>
            <a:off x="670106" y="571360"/>
            <a:ext cx="744828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525" b="1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 the following exercises</a:t>
            </a:r>
            <a:endParaRPr sz="3525"/>
          </a:p>
        </p:txBody>
      </p:sp>
      <p:sp>
        <p:nvSpPr>
          <p:cNvPr id="323" name="Google Shape;323;p61"/>
          <p:cNvSpPr txBox="1">
            <a:spLocks noGrp="1"/>
          </p:cNvSpPr>
          <p:nvPr>
            <p:ph type="body" idx="4294967295"/>
          </p:nvPr>
        </p:nvSpPr>
        <p:spPr>
          <a:xfrm>
            <a:off x="895275" y="1199897"/>
            <a:ext cx="7725488" cy="331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92500"/>
          </a:bodyPr>
          <a:lstStyle/>
          <a:p>
            <a:pPr marL="171450" indent="-164306">
              <a:lnSpc>
                <a:spcPct val="150000"/>
              </a:lnSpc>
              <a:spcBef>
                <a:spcPts val="300"/>
              </a:spcBef>
              <a:buClr>
                <a:srgbClr val="434343"/>
              </a:buClr>
              <a:buSzPts val="3300"/>
              <a:buChar char="-"/>
            </a:pPr>
            <a:r>
              <a:rPr lang="en-US" sz="1238" dirty="0">
                <a:solidFill>
                  <a:srgbClr val="434343"/>
                </a:solidFill>
              </a:rPr>
              <a:t>Easy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3"/>
              </a:rPr>
              <a:t>https://www.codewars.com/kata/513f887e484edf3eb3000001/train/python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4"/>
              </a:rPr>
              <a:t>https://www.codewars.com/kata/55a144eff5124e546400005a/train/python</a:t>
            </a:r>
            <a:endParaRPr sz="1238" dirty="0">
              <a:solidFill>
                <a:srgbClr val="434343"/>
              </a:solidFill>
            </a:endParaRPr>
          </a:p>
          <a:p>
            <a:pPr marL="171450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dirty="0">
                <a:solidFill>
                  <a:srgbClr val="434343"/>
                </a:solidFill>
              </a:rPr>
              <a:t>Change just one word, but it’s tricky ;o)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5"/>
              </a:rPr>
              <a:t>https://www.codewars.com/kata/55cd4ce59382498cbd000080/train/python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  <a:p>
            <a:pPr marL="171450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dirty="0">
                <a:solidFill>
                  <a:srgbClr val="434343"/>
                </a:solidFill>
              </a:rPr>
              <a:t>More complex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6"/>
              </a:rPr>
              <a:t>https://www.codewars.com/kata/5a03af9606d5b65ff7000009/train/python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7"/>
              </a:rPr>
              <a:t>https://www.codewars.com/kata/5981ff1daf72e8747d000091/train/python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  <a:p>
            <a:pPr marL="342900" lvl="1" indent="-164306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3300"/>
              <a:buChar char="-"/>
            </a:pPr>
            <a:r>
              <a:rPr lang="en-US" sz="1238" u="sng" dirty="0">
                <a:solidFill>
                  <a:schemeClr val="hlink"/>
                </a:solidFill>
                <a:hlinkClick r:id="rId8"/>
              </a:rPr>
              <a:t>https://www.codewars.com/kata/572bbd7c72a38bd878000a73/train/python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en-US" sz="1238" dirty="0">
                <a:solidFill>
                  <a:srgbClr val="434343"/>
                </a:solidFill>
              </a:rPr>
            </a:br>
            <a:r>
              <a:rPr lang="en-US" sz="1238" dirty="0">
                <a:solidFill>
                  <a:srgbClr val="434343"/>
                </a:solidFill>
              </a:rPr>
              <a:t>Search for more exercises: </a:t>
            </a:r>
            <a:r>
              <a:rPr lang="en-US" sz="1238" u="sng" dirty="0">
                <a:solidFill>
                  <a:schemeClr val="hlink"/>
                </a:solidFill>
                <a:hlinkClick r:id="rId9"/>
              </a:rPr>
              <a:t>https://www.codewars.com/kata/search/python?q=class&amp;r%5B%5D=-6&amp;r%5B%5D=-7&amp;r%5B%5D=-8&amp;beta=false&amp;order_by=popularity%20desc</a:t>
            </a:r>
            <a:r>
              <a:rPr lang="en-US" sz="1238" dirty="0">
                <a:solidFill>
                  <a:srgbClr val="434343"/>
                </a:solidFill>
              </a:rPr>
              <a:t> </a:t>
            </a:r>
            <a:endParaRPr sz="1238" dirty="0">
              <a:solidFill>
                <a:srgbClr val="434343"/>
              </a:solidFill>
            </a:endParaRPr>
          </a:p>
        </p:txBody>
      </p:sp>
      <p:sp>
        <p:nvSpPr>
          <p:cNvPr id="324" name="Google Shape;324;p61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you go…</a:t>
            </a:r>
            <a:endParaRPr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3500" y="3121800"/>
            <a:ext cx="3999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Please take 2 minutes to give us feedback on today’s lesson.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feedback is </a:t>
            </a:r>
            <a:r>
              <a:rPr lang="en" sz="1800" b="1" dirty="0">
                <a:solidFill>
                  <a:schemeClr val="accent4"/>
                </a:solidFill>
              </a:rPr>
              <a:t>anonymous</a:t>
            </a:r>
            <a:r>
              <a:rPr lang="en" sz="1800" dirty="0"/>
              <a:t> and only seen by </a:t>
            </a:r>
            <a:r>
              <a:rPr lang="en" sz="1800" b="1" dirty="0">
                <a:solidFill>
                  <a:schemeClr val="accent4"/>
                </a:solidFill>
              </a:rPr>
              <a:t>the DCP team</a:t>
            </a:r>
            <a:r>
              <a:rPr lang="en" sz="1800" dirty="0"/>
              <a:t>!</a:t>
            </a:r>
            <a:endParaRPr sz="1800" dirty="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600" y="1005977"/>
            <a:ext cx="3131550" cy="3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572000" y="4442525"/>
            <a:ext cx="457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Scan the QR code or go to: </a:t>
            </a:r>
            <a:r>
              <a:rPr lang="en" b="1" u="sng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https://redischool.typeform.com/lessonfeedback</a:t>
            </a:r>
            <a:r>
              <a:rPr lang="en" b="1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dirty="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3"/>
          <p:cNvSpPr txBox="1"/>
          <p:nvPr/>
        </p:nvSpPr>
        <p:spPr>
          <a:xfrm>
            <a:off x="280125" y="2059416"/>
            <a:ext cx="8700075" cy="11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lnSpc>
                <a:spcPct val="70000"/>
              </a:lnSpc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Thank you for your attention!</a:t>
            </a:r>
            <a:endParaRPr sz="4800"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>
              <a:lnSpc>
                <a:spcPct val="60000"/>
              </a:lnSpc>
              <a:spcBef>
                <a:spcPts val="1688"/>
              </a:spcBef>
              <a:buClr>
                <a:srgbClr val="58ADC5"/>
              </a:buClr>
              <a:buSzPts val="9000"/>
            </a:pPr>
            <a:r>
              <a:rPr lang="en-US" sz="3375" dirty="0">
                <a:solidFill>
                  <a:srgbClr val="58ADC5"/>
                </a:solidFill>
                <a:latin typeface="Assistant"/>
                <a:ea typeface="Assistant"/>
                <a:cs typeface="Assistant"/>
                <a:sym typeface="Assistant"/>
              </a:rPr>
              <a:t>See you next class!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3"/>
          <p:cNvSpPr txBox="1">
            <a:spLocks noGrp="1"/>
          </p:cNvSpPr>
          <p:nvPr>
            <p:ph type="sldNum" idx="12"/>
          </p:nvPr>
        </p:nvSpPr>
        <p:spPr>
          <a:xfrm>
            <a:off x="4500562" y="4901606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 idx="4294967295"/>
          </p:nvPr>
        </p:nvSpPr>
        <p:spPr>
          <a:xfrm>
            <a:off x="2154477" y="156010"/>
            <a:ext cx="22098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Objects</a:t>
            </a:r>
            <a:endParaRPr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3" name="Google Shape;183;p38"/>
          <p:cNvSpPr/>
          <p:nvPr/>
        </p:nvSpPr>
        <p:spPr>
          <a:xfrm>
            <a:off x="512266" y="1026000"/>
            <a:ext cx="85203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b-NO" sz="1800" dirty="0" err="1"/>
              <a:t>objects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a data </a:t>
            </a:r>
            <a:r>
              <a:rPr lang="nb-NO" sz="1800" dirty="0" err="1"/>
              <a:t>abstraction</a:t>
            </a:r>
            <a:r>
              <a:rPr lang="nb-NO" sz="1800" dirty="0"/>
              <a:t> </a:t>
            </a:r>
            <a:r>
              <a:rPr lang="nb-NO" sz="1800" dirty="0" err="1"/>
              <a:t>that</a:t>
            </a:r>
            <a:r>
              <a:rPr lang="nb-NO" sz="1800" dirty="0"/>
              <a:t> </a:t>
            </a:r>
            <a:r>
              <a:rPr lang="nb-NO" sz="1800" dirty="0" err="1"/>
              <a:t>captures</a:t>
            </a:r>
            <a:r>
              <a:rPr lang="nb-NO" sz="1800" dirty="0"/>
              <a:t>…</a:t>
            </a:r>
          </a:p>
          <a:p>
            <a:pPr marL="114300">
              <a:lnSpc>
                <a:spcPct val="150000"/>
              </a:lnSpc>
              <a:buSzPts val="1800"/>
            </a:pPr>
            <a:r>
              <a:rPr lang="nb-NO" sz="1800" dirty="0"/>
              <a:t>(1) an </a:t>
            </a:r>
            <a:r>
              <a:rPr lang="nb-NO" sz="1800" dirty="0" err="1"/>
              <a:t>internal</a:t>
            </a:r>
            <a:r>
              <a:rPr lang="nb-NO" sz="1800" dirty="0"/>
              <a:t> </a:t>
            </a:r>
            <a:r>
              <a:rPr lang="nb-NO" sz="1800" dirty="0" err="1"/>
              <a:t>representation</a:t>
            </a:r>
            <a:endParaRPr lang="nb-NO" sz="1800" dirty="0"/>
          </a:p>
          <a:p>
            <a:pPr marL="114300">
              <a:lnSpc>
                <a:spcPct val="150000"/>
              </a:lnSpc>
              <a:buSzPts val="1800"/>
            </a:pPr>
            <a:r>
              <a:rPr lang="nb-NO" sz="1800" dirty="0"/>
              <a:t>	• </a:t>
            </a:r>
            <a:r>
              <a:rPr lang="nb-NO" sz="1800" dirty="0" err="1"/>
              <a:t>through</a:t>
            </a:r>
            <a:r>
              <a:rPr lang="nb-NO" sz="1800" dirty="0"/>
              <a:t> data </a:t>
            </a:r>
            <a:r>
              <a:rPr lang="nb-NO" sz="1800" dirty="0" err="1"/>
              <a:t>attributes</a:t>
            </a:r>
            <a:endParaRPr lang="nb-NO" sz="1800" dirty="0"/>
          </a:p>
          <a:p>
            <a:pPr marL="114300">
              <a:lnSpc>
                <a:spcPct val="150000"/>
              </a:lnSpc>
              <a:buSzPts val="1800"/>
            </a:pPr>
            <a:r>
              <a:rPr lang="nb-NO" sz="1800" dirty="0"/>
              <a:t>(2) an </a:t>
            </a:r>
            <a:r>
              <a:rPr lang="nb-NO" sz="1800" dirty="0" err="1"/>
              <a:t>interface</a:t>
            </a:r>
            <a:r>
              <a:rPr lang="nb-NO" sz="1800" dirty="0"/>
              <a:t> for </a:t>
            </a:r>
            <a:r>
              <a:rPr lang="nb-NO" sz="1800" dirty="0" err="1"/>
              <a:t>interacting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</a:t>
            </a:r>
            <a:r>
              <a:rPr lang="nb-NO" sz="1800" dirty="0" err="1"/>
              <a:t>object</a:t>
            </a:r>
            <a:endParaRPr lang="nb-NO" sz="1800" dirty="0"/>
          </a:p>
          <a:p>
            <a:pPr marL="114300">
              <a:lnSpc>
                <a:spcPct val="150000"/>
              </a:lnSpc>
              <a:buSzPts val="1800"/>
            </a:pPr>
            <a:r>
              <a:rPr lang="nb-NO" sz="1800" dirty="0"/>
              <a:t>	• </a:t>
            </a:r>
            <a:r>
              <a:rPr lang="nb-NO" sz="1800" dirty="0" err="1"/>
              <a:t>through</a:t>
            </a:r>
            <a:r>
              <a:rPr lang="nb-NO" sz="1800" dirty="0"/>
              <a:t> </a:t>
            </a:r>
            <a:r>
              <a:rPr lang="nb-NO" sz="1800" dirty="0" err="1"/>
              <a:t>methods</a:t>
            </a:r>
            <a:r>
              <a:rPr lang="nb-NO" sz="1800" dirty="0"/>
              <a:t> (</a:t>
            </a:r>
            <a:r>
              <a:rPr lang="nb-NO" sz="1800" dirty="0" err="1"/>
              <a:t>aka</a:t>
            </a:r>
            <a:r>
              <a:rPr lang="nb-NO" sz="1800" dirty="0"/>
              <a:t> </a:t>
            </a:r>
            <a:r>
              <a:rPr lang="nb-NO" sz="1800" dirty="0" err="1"/>
              <a:t>procedures</a:t>
            </a:r>
            <a:r>
              <a:rPr lang="nb-NO" sz="1800" dirty="0"/>
              <a:t>/</a:t>
            </a:r>
            <a:r>
              <a:rPr lang="nb-NO" sz="1800" dirty="0" err="1"/>
              <a:t>functions</a:t>
            </a:r>
            <a:r>
              <a:rPr lang="nb-NO" sz="1800" dirty="0"/>
              <a:t>)</a:t>
            </a:r>
          </a:p>
          <a:p>
            <a:pPr marL="114300">
              <a:lnSpc>
                <a:spcPct val="150000"/>
              </a:lnSpc>
              <a:buSzPts val="1800"/>
            </a:pPr>
            <a:r>
              <a:rPr lang="nb-NO" sz="1800" dirty="0"/>
              <a:t>	• </a:t>
            </a:r>
            <a:r>
              <a:rPr lang="nb-NO" sz="1800" dirty="0" err="1"/>
              <a:t>defines</a:t>
            </a:r>
            <a:r>
              <a:rPr lang="nb-NO" sz="1800" dirty="0"/>
              <a:t> </a:t>
            </a:r>
            <a:r>
              <a:rPr lang="nb-NO" sz="1800" dirty="0" err="1"/>
              <a:t>behaviors</a:t>
            </a:r>
            <a:r>
              <a:rPr lang="nb-NO" sz="1800" dirty="0"/>
              <a:t> and </a:t>
            </a:r>
            <a:r>
              <a:rPr lang="nb-NO" sz="1800" dirty="0" err="1"/>
              <a:t>hides</a:t>
            </a:r>
            <a:r>
              <a:rPr lang="nb-NO" sz="1800" dirty="0"/>
              <a:t> </a:t>
            </a:r>
            <a:r>
              <a:rPr lang="nb-NO" sz="1800" dirty="0" err="1"/>
              <a:t>implementation</a:t>
            </a:r>
            <a:endParaRPr lang="nb-NO" sz="1800" dirty="0"/>
          </a:p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Consolas"/>
              <a:buChar char="●"/>
            </a:pPr>
            <a:endParaRPr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825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body" idx="4294967295"/>
          </p:nvPr>
        </p:nvSpPr>
        <p:spPr>
          <a:xfrm>
            <a:off x="895275" y="1199897"/>
            <a:ext cx="7725488" cy="3315263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92500" lnSpcReduction="10000"/>
          </a:bodyPr>
          <a:lstStyle/>
          <a:p>
            <a:pPr marL="171450" indent="-19585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 Breaks the programming task into objects, which combine data (known as attributes) and behaviors/functions (known as methods)</a:t>
            </a: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600"/>
              </a:spcBef>
              <a:buNone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95858">
              <a:lnSpc>
                <a:spcPct val="115000"/>
              </a:lnSpc>
              <a:spcBef>
                <a:spcPts val="600"/>
              </a:spcBef>
              <a:buClr>
                <a:srgbClr val="434343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 Used to structure a software program into simple, reusable pieces of code blueprints. </a:t>
            </a: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0">
              <a:lnSpc>
                <a:spcPct val="115000"/>
              </a:lnSpc>
              <a:spcBef>
                <a:spcPts val="525"/>
              </a:spcBef>
              <a:buNone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9585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This makes OOP popular among larger development teams, that require easy ways to divide the workload.</a:t>
            </a:r>
          </a:p>
          <a:p>
            <a:pPr marL="171450" indent="-19585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Char char="-"/>
            </a:pPr>
            <a:endParaRPr lang="en-US"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171450" indent="-19585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Font typeface="Helvetica Neue"/>
              <a:buChar char="-"/>
            </a:pPr>
            <a:r>
              <a:rPr lang="en-US" sz="1875" dirty="0">
                <a:solidFill>
                  <a:srgbClr val="434343"/>
                </a:solidFill>
                <a:highlight>
                  <a:srgbClr val="FFFFFF"/>
                </a:highlight>
              </a:rPr>
              <a:t>There are two main components of the OOP: class and object</a:t>
            </a:r>
          </a:p>
          <a:p>
            <a:pPr marL="171450" indent="-195858">
              <a:lnSpc>
                <a:spcPct val="115000"/>
              </a:lnSpc>
              <a:spcBef>
                <a:spcPts val="525"/>
              </a:spcBef>
              <a:buClr>
                <a:srgbClr val="434343"/>
              </a:buClr>
              <a:buSzPct val="100000"/>
              <a:buChar char="-"/>
            </a:pPr>
            <a:endParaRPr sz="1875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525"/>
              </a:spcBef>
              <a:spcAft>
                <a:spcPts val="525"/>
              </a:spcAft>
              <a:buNone/>
            </a:pPr>
            <a:endParaRPr sz="1875" dirty="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53"/>
          <p:cNvSpPr txBox="1"/>
          <p:nvPr/>
        </p:nvSpPr>
        <p:spPr>
          <a:xfrm>
            <a:off x="2066758" y="508729"/>
            <a:ext cx="7448288" cy="4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2813" b="1" dirty="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Why Object-oriented Programming ?</a:t>
            </a:r>
            <a:endParaRPr sz="2813" dirty="0"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>
            <a:spLocks noGrp="1"/>
          </p:cNvSpPr>
          <p:nvPr>
            <p:ph type="body" idx="4294967295"/>
          </p:nvPr>
        </p:nvSpPr>
        <p:spPr>
          <a:xfrm>
            <a:off x="895275" y="1199898"/>
            <a:ext cx="4566073" cy="2157078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525"/>
              </a:spcBef>
              <a:buClr>
                <a:srgbClr val="434343"/>
              </a:buClr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* Classes</a:t>
            </a:r>
            <a:endParaRPr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434343"/>
              </a:buClr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* Objects (instance of Class)</a:t>
            </a:r>
            <a:endParaRPr lang="ru-NO" dirty="0">
              <a:latin typeface="Arial"/>
              <a:cs typeface="Arial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434343"/>
              </a:buClr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* Attributes (variables, properties)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434343"/>
              </a:buClr>
              <a:buSzPts val="5000"/>
              <a:buNone/>
            </a:pPr>
            <a:r>
              <a:rPr lang="en-US" dirty="0">
                <a:latin typeface="Arial"/>
                <a:cs typeface="Arial"/>
                <a:sym typeface="Arial"/>
              </a:rPr>
              <a:t>* Methods (procedures, function)</a:t>
            </a:r>
          </a:p>
        </p:txBody>
      </p:sp>
      <p:sp>
        <p:nvSpPr>
          <p:cNvPr id="240" name="Google Shape;240;p54"/>
          <p:cNvSpPr txBox="1"/>
          <p:nvPr/>
        </p:nvSpPr>
        <p:spPr>
          <a:xfrm>
            <a:off x="2204245" y="425294"/>
            <a:ext cx="5367439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>
              <a:buSzPts val="2800"/>
            </a:pPr>
            <a:r>
              <a:rPr lang="en-US" sz="3200" b="1" dirty="0">
                <a:solidFill>
                  <a:srgbClr val="EA5B25"/>
                </a:solidFill>
                <a:latin typeface="Assistant"/>
                <a:cs typeface="Assistant"/>
                <a:sym typeface="Proxima Nova"/>
              </a:rPr>
              <a:t>Building Blocks</a:t>
            </a:r>
            <a:endParaRPr sz="3200" b="1" dirty="0">
              <a:solidFill>
                <a:srgbClr val="EA5B25"/>
              </a:solidFill>
              <a:latin typeface="Assistant"/>
              <a:cs typeface="Assistant"/>
              <a:sym typeface="Helvetica Neue"/>
            </a:endParaRPr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4500562" y="4903194"/>
            <a:ext cx="138150" cy="146194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spAutoFit/>
          </a:bodyPr>
          <a:lstStyle/>
          <a:p>
            <a:pPr>
              <a:buSzPts val="1800"/>
            </a:pPr>
            <a:fld id="{00000000-1234-1234-1234-123412341234}" type="slidenum">
              <a:rPr lang="en-US"/>
              <a:pPr>
                <a:buSzPts val="1800"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5"/>
          <p:cNvSpPr txBox="1"/>
          <p:nvPr/>
        </p:nvSpPr>
        <p:spPr>
          <a:xfrm>
            <a:off x="2413609" y="506992"/>
            <a:ext cx="6154193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200" b="1" dirty="0">
                <a:solidFill>
                  <a:srgbClr val="EA5B25"/>
                </a:solidFill>
                <a:latin typeface="Assistant"/>
                <a:cs typeface="Assistant"/>
                <a:sym typeface="Assistant"/>
              </a:rPr>
              <a:t>Class</a:t>
            </a:r>
            <a:endParaRPr sz="3200" b="1" dirty="0">
              <a:solidFill>
                <a:srgbClr val="EA5B25"/>
              </a:solidFill>
              <a:latin typeface="Assistant"/>
              <a:cs typeface="Assistant"/>
              <a:sym typeface="Assistant"/>
            </a:endParaRPr>
          </a:p>
        </p:txBody>
      </p:sp>
      <p:sp>
        <p:nvSpPr>
          <p:cNvPr id="248" name="Google Shape;248;p55"/>
          <p:cNvSpPr txBox="1"/>
          <p:nvPr/>
        </p:nvSpPr>
        <p:spPr>
          <a:xfrm>
            <a:off x="847856" y="1658522"/>
            <a:ext cx="2876738" cy="84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name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"Marley"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age =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breed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"Golden Retriever"</a:t>
            </a:r>
            <a:endParaRPr sz="1125" dirty="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55"/>
          <p:cNvSpPr txBox="1"/>
          <p:nvPr/>
        </p:nvSpPr>
        <p:spPr>
          <a:xfrm>
            <a:off x="533765" y="3612159"/>
            <a:ext cx="7181438" cy="61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pPr marL="171450">
              <a:lnSpc>
                <a:spcPct val="115000"/>
              </a:lnSpc>
              <a:spcBef>
                <a:spcPts val="1688"/>
              </a:spcBef>
            </a:pPr>
            <a:r>
              <a:rPr lang="en-US" sz="1875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-US" sz="1875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defines a new data type with attributes and methods.</a:t>
            </a:r>
            <a:endParaRPr sz="18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/>
        </p:nvSpPr>
        <p:spPr>
          <a:xfrm>
            <a:off x="2288349" y="522177"/>
            <a:ext cx="7448288" cy="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EA5B25"/>
              </a:buClr>
              <a:buSzPts val="40000"/>
            </a:pPr>
            <a:r>
              <a:rPr lang="en-US" sz="3200" b="1" dirty="0">
                <a:solidFill>
                  <a:srgbClr val="EA5B25"/>
                </a:solidFill>
                <a:latin typeface="Assistant"/>
                <a:cs typeface="Assistant"/>
                <a:sym typeface="Assistant"/>
              </a:rPr>
              <a:t>Object/Instance</a:t>
            </a:r>
            <a:endParaRPr sz="3200" b="1" dirty="0">
              <a:solidFill>
                <a:srgbClr val="EA5B25"/>
              </a:solidFill>
              <a:latin typeface="Assistant"/>
              <a:cs typeface="Assistant"/>
              <a:sym typeface="Assistant"/>
            </a:endParaRPr>
          </a:p>
        </p:txBody>
      </p:sp>
      <p:sp>
        <p:nvSpPr>
          <p:cNvPr id="256" name="Google Shape;256;p56"/>
          <p:cNvSpPr txBox="1"/>
          <p:nvPr/>
        </p:nvSpPr>
        <p:spPr>
          <a:xfrm>
            <a:off x="887814" y="1756930"/>
            <a:ext cx="4658288" cy="11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125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125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name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"Marley"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age = </a:t>
            </a:r>
            <a:r>
              <a:rPr lang="en-US" sz="1125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breed = </a:t>
            </a:r>
            <a:r>
              <a:rPr lang="en-US" sz="1125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"Golden Retriever"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50000"/>
              </a:lnSpc>
            </a:pPr>
            <a:r>
              <a:rPr lang="en-US" sz="1125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marley</a:t>
            </a:r>
            <a:r>
              <a:rPr lang="en-US" sz="1125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Dog()</a:t>
            </a:r>
            <a:endParaRPr sz="1125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56"/>
          <p:cNvSpPr/>
          <p:nvPr/>
        </p:nvSpPr>
        <p:spPr>
          <a:xfrm>
            <a:off x="3167925" y="2582166"/>
            <a:ext cx="724275" cy="2398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525"/>
          </a:p>
        </p:txBody>
      </p:sp>
      <p:sp>
        <p:nvSpPr>
          <p:cNvPr id="258" name="Google Shape;258;p56"/>
          <p:cNvSpPr txBox="1"/>
          <p:nvPr/>
        </p:nvSpPr>
        <p:spPr>
          <a:xfrm>
            <a:off x="4005994" y="2557134"/>
            <a:ext cx="1567238" cy="3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Instance / Object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560794" y="3593673"/>
            <a:ext cx="6890400" cy="95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spAutoFit/>
          </a:bodyPr>
          <a:lstStyle/>
          <a:p>
            <a:pPr marL="171450">
              <a:lnSpc>
                <a:spcPct val="115000"/>
              </a:lnSpc>
              <a:spcBef>
                <a:spcPts val="1688"/>
              </a:spcBef>
            </a:pPr>
            <a:r>
              <a:rPr lang="en-US" sz="1875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lang="en-US" sz="1875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an instance of a class, i.e. a variable of the type defined by the class.</a:t>
            </a:r>
            <a:endParaRPr sz="1875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1_BasicWhite">
    <a:dk1>
      <a:srgbClr val="000000"/>
    </a:dk1>
    <a:lt1>
      <a:srgbClr val="FFFFFF"/>
    </a:lt1>
    <a:dk2>
      <a:srgbClr val="5E5E5E"/>
    </a:dk2>
    <a:lt2>
      <a:srgbClr val="D5D5D5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2341</Words>
  <Application>Microsoft Macintosh PowerPoint</Application>
  <PresentationFormat>Экран (16:9)</PresentationFormat>
  <Paragraphs>372</Paragraphs>
  <Slides>44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6" baseType="lpstr">
      <vt:lpstr>Helvetica Neue</vt:lpstr>
      <vt:lpstr>Calibri</vt:lpstr>
      <vt:lpstr>Roboto Mono</vt:lpstr>
      <vt:lpstr>Proxima Nova</vt:lpstr>
      <vt:lpstr>Assistant</vt:lpstr>
      <vt:lpstr>Assistant SemiBold</vt:lpstr>
      <vt:lpstr>Courier New</vt:lpstr>
      <vt:lpstr>Roboto</vt:lpstr>
      <vt:lpstr>Arial</vt:lpstr>
      <vt:lpstr>Helvetica Neue Light</vt:lpstr>
      <vt:lpstr>Consolas</vt:lpstr>
      <vt:lpstr>21_BasicWhite</vt:lpstr>
      <vt:lpstr>Презентация PowerPoint</vt:lpstr>
      <vt:lpstr>Презентация PowerPoint</vt:lpstr>
      <vt:lpstr>Objects</vt:lpstr>
      <vt:lpstr>Презентация PowerPoint</vt:lpstr>
      <vt:lpstr>Objects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Creating our own class</vt:lpstr>
      <vt:lpstr>Instances of Human</vt:lpstr>
      <vt:lpstr>Let’s implement our first class!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Encapsulation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Encapsulation</vt:lpstr>
      <vt:lpstr>Implement these classes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Before you go…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Pavlo Barkhayev</cp:lastModifiedBy>
  <cp:revision>3</cp:revision>
  <dcterms:modified xsi:type="dcterms:W3CDTF">2025-04-23T19:14:56Z</dcterms:modified>
</cp:coreProperties>
</file>